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671" r:id="rId3"/>
    <p:sldId id="672" r:id="rId4"/>
    <p:sldId id="258" r:id="rId5"/>
    <p:sldId id="261" r:id="rId6"/>
    <p:sldId id="670" r:id="rId7"/>
    <p:sldId id="667" r:id="rId8"/>
    <p:sldId id="669" r:id="rId9"/>
    <p:sldId id="668" r:id="rId10"/>
    <p:sldId id="273" r:id="rId11"/>
    <p:sldId id="274" r:id="rId12"/>
    <p:sldId id="275" r:id="rId13"/>
    <p:sldId id="653" r:id="rId14"/>
    <p:sldId id="271" r:id="rId15"/>
    <p:sldId id="272" r:id="rId16"/>
    <p:sldId id="656" r:id="rId17"/>
    <p:sldId id="654" r:id="rId18"/>
    <p:sldId id="655" r:id="rId19"/>
    <p:sldId id="673" r:id="rId20"/>
    <p:sldId id="262" r:id="rId21"/>
    <p:sldId id="263" r:id="rId22"/>
    <p:sldId id="264" r:id="rId23"/>
    <p:sldId id="675" r:id="rId24"/>
    <p:sldId id="265" r:id="rId25"/>
    <p:sldId id="266" r:id="rId26"/>
    <p:sldId id="267" r:id="rId27"/>
    <p:sldId id="268" r:id="rId28"/>
    <p:sldId id="269" r:id="rId29"/>
    <p:sldId id="278" r:id="rId30"/>
    <p:sldId id="279" r:id="rId31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Fira Sans" panose="020B0503050000020004" pitchFamily="34" charset="0"/>
      <p:regular r:id="rId37"/>
      <p:bold r:id="rId38"/>
      <p:italic r:id="rId39"/>
      <p:boldItalic r:id="rId40"/>
    </p:embeddedFont>
    <p:embeddedFont>
      <p:font typeface="Fira Sans Extra Condensed" panose="020B0503050000020004" pitchFamily="34" charset="0"/>
      <p:regular r:id="rId41"/>
      <p:bold r:id="rId42"/>
    </p:embeddedFont>
    <p:embeddedFont>
      <p:font typeface="Fira Sans Medium" panose="020B0603050000020004" pitchFamily="34" charset="0"/>
      <p:regular r:id="rId43"/>
      <p:italic r:id="rId44"/>
    </p:embeddedFont>
    <p:embeddedFont>
      <p:font typeface="Fira Sans Semi-Bold" panose="020B0604020202020204" charset="0"/>
      <p:regular r:id="rId45"/>
    </p:embeddedFont>
    <p:embeddedFont>
      <p:font typeface="Libre Baskerville" panose="020B0604020202020204" charset="0"/>
      <p:regular r:id="rId46"/>
    </p:embeddedFont>
    <p:embeddedFont>
      <p:font typeface="Lovelace Text Bold" panose="020B0604020202020204" charset="0"/>
      <p:regular r:id="rId47"/>
    </p:embeddedFont>
    <p:embeddedFont>
      <p:font typeface="Lovelo" panose="020B0604020202020204" charset="0"/>
      <p:regular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Bold" panose="020B0806030504020204" charset="0"/>
      <p:regular r:id="rId53"/>
      <p:bold r:id="rId54"/>
    </p:embeddedFont>
    <p:embeddedFont>
      <p:font typeface="Open Sauce" panose="020B0604020202020204" charset="0"/>
      <p:regular r:id="rId55"/>
    </p:embeddedFont>
    <p:embeddedFont>
      <p:font typeface="Open Sauce Bold" panose="020B0604020202020204" charset="0"/>
      <p:regular r:id="rId56"/>
    </p:embeddedFont>
    <p:embeddedFont>
      <p:font typeface="Telegraf Bold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94622" autoAdjust="0"/>
  </p:normalViewPr>
  <p:slideViewPr>
    <p:cSldViewPr>
      <p:cViewPr varScale="1">
        <p:scale>
          <a:sx n="40" d="100"/>
          <a:sy n="40" d="100"/>
        </p:scale>
        <p:origin x="368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39243-744A-48BF-B81F-ED992F1F4498}" type="datetimeFigureOut">
              <a:rPr lang="fr-FR" smtClean="0"/>
              <a:t>16/04/2024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E9253-285C-4A6B-848E-14B83B0FE1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86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E9253-285C-4A6B-848E-14B83B0FE1E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1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grpSp>
        <p:nvGrpSpPr>
          <p:cNvPr id="4" name="Group 4"/>
          <p:cNvGrpSpPr/>
          <p:nvPr/>
        </p:nvGrpSpPr>
        <p:grpSpPr>
          <a:xfrm rot="-3270436">
            <a:off x="10727077" y="-65428"/>
            <a:ext cx="12098771" cy="5907016"/>
            <a:chOff x="0" y="0"/>
            <a:chExt cx="4060919" cy="2147821"/>
          </a:xfrm>
        </p:grpSpPr>
        <p:sp>
          <p:nvSpPr>
            <p:cNvPr id="5" name="Freeform 5"/>
            <p:cNvSpPr/>
            <p:nvPr/>
          </p:nvSpPr>
          <p:spPr>
            <a:xfrm>
              <a:off x="19050" y="18319"/>
              <a:ext cx="4022947" cy="2111184"/>
            </a:xfrm>
            <a:custGeom>
              <a:avLst/>
              <a:gdLst/>
              <a:ahLst/>
              <a:cxnLst/>
              <a:rect l="l" t="t" r="r" b="b"/>
              <a:pathLst>
                <a:path w="4022947" h="2111184">
                  <a:moveTo>
                    <a:pt x="2925031" y="2111183"/>
                  </a:moveTo>
                  <a:lnTo>
                    <a:pt x="1097788" y="2111183"/>
                  </a:lnTo>
                  <a:cubicBezTo>
                    <a:pt x="491490" y="2111183"/>
                    <a:pt x="0" y="1638558"/>
                    <a:pt x="0" y="1055530"/>
                  </a:cubicBezTo>
                  <a:cubicBezTo>
                    <a:pt x="0" y="472626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72626"/>
                    <a:pt x="4022947" y="1055653"/>
                  </a:cubicBezTo>
                  <a:cubicBezTo>
                    <a:pt x="4022820" y="1638558"/>
                    <a:pt x="3531329" y="2111183"/>
                    <a:pt x="2925031" y="2111183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060920" cy="2147821"/>
            </a:xfrm>
            <a:custGeom>
              <a:avLst/>
              <a:gdLst/>
              <a:ahLst/>
              <a:cxnLst/>
              <a:rect l="l" t="t" r="r" b="b"/>
              <a:pathLst>
                <a:path w="4060920" h="2147821">
                  <a:moveTo>
                    <a:pt x="2944081" y="2147821"/>
                  </a:moveTo>
                  <a:lnTo>
                    <a:pt x="1116838" y="2147821"/>
                  </a:lnTo>
                  <a:cubicBezTo>
                    <a:pt x="501015" y="2147821"/>
                    <a:pt x="0" y="1666036"/>
                    <a:pt x="0" y="1073972"/>
                  </a:cubicBezTo>
                  <a:cubicBezTo>
                    <a:pt x="0" y="48178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481785"/>
                    <a:pt x="4060920" y="1073972"/>
                  </a:cubicBezTo>
                  <a:cubicBezTo>
                    <a:pt x="4060920" y="1666036"/>
                    <a:pt x="3559904" y="2147821"/>
                    <a:pt x="2944081" y="2147821"/>
                  </a:cubicBezTo>
                  <a:close/>
                  <a:moveTo>
                    <a:pt x="1116838" y="36638"/>
                  </a:moveTo>
                  <a:cubicBezTo>
                    <a:pt x="521970" y="36638"/>
                    <a:pt x="38100" y="501936"/>
                    <a:pt x="38100" y="1073972"/>
                  </a:cubicBezTo>
                  <a:cubicBezTo>
                    <a:pt x="38100" y="1645885"/>
                    <a:pt x="521970" y="2111306"/>
                    <a:pt x="1116838" y="2111306"/>
                  </a:cubicBezTo>
                  <a:lnTo>
                    <a:pt x="2944208" y="2111306"/>
                  </a:lnTo>
                  <a:cubicBezTo>
                    <a:pt x="3538950" y="2111306"/>
                    <a:pt x="4022947" y="1646008"/>
                    <a:pt x="4022947" y="1073972"/>
                  </a:cubicBezTo>
                  <a:cubicBezTo>
                    <a:pt x="4022820" y="501936"/>
                    <a:pt x="3538949" y="36638"/>
                    <a:pt x="2944081" y="36638"/>
                  </a:cubicBezTo>
                  <a:lnTo>
                    <a:pt x="1116838" y="36638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333754" y="2888079"/>
            <a:ext cx="5246391" cy="524637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542149" y="4012183"/>
            <a:ext cx="9849441" cy="273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4"/>
              </a:lnSpc>
            </a:pPr>
            <a:endParaRPr sz="3200" dirty="0"/>
          </a:p>
          <a:p>
            <a:pPr algn="ctr">
              <a:lnSpc>
                <a:spcPts val="7144"/>
              </a:lnSpc>
            </a:pPr>
            <a:r>
              <a:rPr lang="en-US" sz="4400" spc="-292" dirty="0">
                <a:solidFill>
                  <a:srgbClr val="363636"/>
                </a:solidFill>
                <a:latin typeface="Libre Baskerville" panose="020B0604020202020204" charset="0"/>
              </a:rPr>
              <a:t>Site web de </a:t>
            </a:r>
            <a:r>
              <a:rPr lang="en-US" sz="4400" spc="-292" dirty="0" err="1">
                <a:solidFill>
                  <a:srgbClr val="363636"/>
                </a:solidFill>
                <a:latin typeface="Libre Baskerville" panose="020B0604020202020204" charset="0"/>
              </a:rPr>
              <a:t>résiliation</a:t>
            </a:r>
            <a:r>
              <a:rPr lang="en-US" sz="4400" spc="-292" dirty="0">
                <a:solidFill>
                  <a:srgbClr val="363636"/>
                </a:solidFill>
                <a:latin typeface="Libre Baskerville" panose="020B0604020202020204" charset="0"/>
              </a:rPr>
              <a:t> de contrat </a:t>
            </a:r>
            <a:r>
              <a:rPr lang="en-US" sz="4400" spc="-292" dirty="0" err="1">
                <a:solidFill>
                  <a:srgbClr val="363636"/>
                </a:solidFill>
                <a:latin typeface="Libre Baskerville" panose="020B0604020202020204" charset="0"/>
              </a:rPr>
              <a:t>d'assurance</a:t>
            </a:r>
            <a:r>
              <a:rPr lang="en-US" sz="6494" spc="-292" dirty="0">
                <a:solidFill>
                  <a:srgbClr val="363636"/>
                </a:solidFill>
                <a:latin typeface="Libre Baskerville" panose="020B0604020202020204" charset="0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9280" y="6743700"/>
            <a:ext cx="903394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 dirty="0"/>
          </a:p>
          <a:p>
            <a:pPr>
              <a:lnSpc>
                <a:spcPts val="4199"/>
              </a:lnSpc>
            </a:pPr>
            <a:endParaRPr dirty="0"/>
          </a:p>
          <a:p>
            <a:pPr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Open Sauce Bold"/>
              </a:rPr>
              <a:t>Réaliser</a:t>
            </a:r>
            <a:r>
              <a:rPr lang="en-US" sz="2800" dirty="0">
                <a:solidFill>
                  <a:srgbClr val="000000"/>
                </a:solidFill>
                <a:latin typeface="Open Sauce Bold"/>
              </a:rPr>
              <a:t> par : Malek </a:t>
            </a:r>
            <a:r>
              <a:rPr lang="en-US" sz="2800" dirty="0" err="1">
                <a:solidFill>
                  <a:srgbClr val="000000"/>
                </a:solidFill>
                <a:latin typeface="Open Sauce Bold"/>
              </a:rPr>
              <a:t>Attouchi</a:t>
            </a:r>
            <a:endParaRPr lang="en-US" sz="2800" dirty="0">
              <a:solidFill>
                <a:srgbClr val="000000"/>
              </a:solidFill>
              <a:latin typeface="Open Sauc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152400" y="8375559"/>
            <a:ext cx="5649317" cy="55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Open Sans"/>
              </a:rPr>
              <a:t>Encadré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par : Wael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Chamkhi</a:t>
            </a:r>
            <a:endParaRPr lang="en-US" sz="2800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79E899D-E265-42DF-93B7-9ED2DA572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316903"/>
            <a:ext cx="3951709" cy="3555404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8736F601-6486-49BA-97DB-4548006BBB56}"/>
              </a:ext>
            </a:extLst>
          </p:cNvPr>
          <p:cNvSpPr txBox="1"/>
          <p:nvPr/>
        </p:nvSpPr>
        <p:spPr>
          <a:xfrm>
            <a:off x="4562663" y="501556"/>
            <a:ext cx="9016744" cy="191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8"/>
              </a:lnSpc>
            </a:pPr>
            <a:r>
              <a:rPr lang="en-US" sz="2184" dirty="0" err="1">
                <a:solidFill>
                  <a:srgbClr val="000000"/>
                </a:solidFill>
                <a:latin typeface="Open Sans"/>
              </a:rPr>
              <a:t>Ministère</a:t>
            </a:r>
            <a:r>
              <a:rPr lang="en-US" sz="2184" dirty="0">
                <a:solidFill>
                  <a:srgbClr val="000000"/>
                </a:solidFill>
                <a:latin typeface="Open Sans"/>
              </a:rPr>
              <a:t> de l’Enseignement </a:t>
            </a:r>
            <a:r>
              <a:rPr lang="en-US" sz="2184" dirty="0" err="1">
                <a:solidFill>
                  <a:srgbClr val="000000"/>
                </a:solidFill>
                <a:latin typeface="Open Sans"/>
              </a:rPr>
              <a:t>Supérieur</a:t>
            </a:r>
            <a:r>
              <a:rPr lang="en-US" sz="2184" dirty="0">
                <a:solidFill>
                  <a:srgbClr val="000000"/>
                </a:solidFill>
                <a:latin typeface="Open Sans"/>
              </a:rPr>
              <a:t> et de la Recherche </a:t>
            </a:r>
            <a:r>
              <a:rPr lang="en-US" sz="2184" dirty="0" err="1">
                <a:solidFill>
                  <a:srgbClr val="000000"/>
                </a:solidFill>
                <a:latin typeface="Open Sans"/>
              </a:rPr>
              <a:t>Scientifique</a:t>
            </a:r>
            <a:endParaRPr lang="en-US" sz="2184" dirty="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3058"/>
              </a:lnSpc>
            </a:pPr>
            <a:r>
              <a:rPr lang="en-US" sz="2184" dirty="0">
                <a:solidFill>
                  <a:srgbClr val="000000"/>
                </a:solidFill>
                <a:latin typeface="Open Sans"/>
              </a:rPr>
              <a:t>***</a:t>
            </a:r>
          </a:p>
          <a:p>
            <a:pPr algn="ctr">
              <a:lnSpc>
                <a:spcPts val="3058"/>
              </a:lnSpc>
            </a:pPr>
            <a:r>
              <a:rPr lang="en-US" sz="2184" dirty="0">
                <a:solidFill>
                  <a:srgbClr val="000000"/>
                </a:solidFill>
                <a:latin typeface="Open Sans"/>
              </a:rPr>
              <a:t>Direction Générale des Etudes </a:t>
            </a:r>
            <a:r>
              <a:rPr lang="en-US" sz="2184" dirty="0" err="1">
                <a:solidFill>
                  <a:srgbClr val="000000"/>
                </a:solidFill>
                <a:latin typeface="Open Sans"/>
              </a:rPr>
              <a:t>Technologiques</a:t>
            </a:r>
            <a:endParaRPr lang="en-US" sz="2184" dirty="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3058"/>
              </a:lnSpc>
            </a:pPr>
            <a:r>
              <a:rPr lang="en-US" sz="2184" dirty="0">
                <a:solidFill>
                  <a:srgbClr val="000000"/>
                </a:solidFill>
                <a:latin typeface="Open Sans"/>
              </a:rPr>
              <a:t>***</a:t>
            </a:r>
          </a:p>
          <a:p>
            <a:pPr algn="ctr">
              <a:lnSpc>
                <a:spcPts val="3058"/>
              </a:lnSpc>
            </a:pPr>
            <a:r>
              <a:rPr lang="en-US" sz="2184" dirty="0" err="1">
                <a:solidFill>
                  <a:srgbClr val="000000"/>
                </a:solidFill>
                <a:latin typeface="Open Sans"/>
              </a:rPr>
              <a:t>Institut</a:t>
            </a:r>
            <a:r>
              <a:rPr lang="en-US" sz="2184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184" dirty="0" err="1">
                <a:solidFill>
                  <a:srgbClr val="000000"/>
                </a:solidFill>
                <a:latin typeface="Open Sans"/>
              </a:rPr>
              <a:t>Supérieur</a:t>
            </a:r>
            <a:r>
              <a:rPr lang="en-US" sz="2184" dirty="0">
                <a:solidFill>
                  <a:srgbClr val="000000"/>
                </a:solidFill>
                <a:latin typeface="Open Sans"/>
              </a:rPr>
              <a:t> des Études </a:t>
            </a:r>
            <a:r>
              <a:rPr lang="en-US" sz="2184" dirty="0" err="1">
                <a:solidFill>
                  <a:srgbClr val="000000"/>
                </a:solidFill>
                <a:latin typeface="Open Sans"/>
              </a:rPr>
              <a:t>Technologiques</a:t>
            </a:r>
            <a:r>
              <a:rPr lang="en-US" sz="2184" dirty="0">
                <a:solidFill>
                  <a:srgbClr val="000000"/>
                </a:solidFill>
                <a:latin typeface="Open Sans"/>
              </a:rPr>
              <a:t> de KELIBIA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1353A41-CAF0-4A28-BD9D-ADBF5BABDFD9}"/>
              </a:ext>
            </a:extLst>
          </p:cNvPr>
          <p:cNvSpPr txBox="1"/>
          <p:nvPr/>
        </p:nvSpPr>
        <p:spPr>
          <a:xfrm>
            <a:off x="-914400" y="3030338"/>
            <a:ext cx="15201799" cy="154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6000" dirty="0">
                <a:solidFill>
                  <a:srgbClr val="000000"/>
                </a:solidFill>
                <a:latin typeface="Open Sans Bold"/>
              </a:rPr>
              <a:t>Stage de </a:t>
            </a:r>
            <a:r>
              <a:rPr lang="en-US" sz="6000" dirty="0" err="1">
                <a:solidFill>
                  <a:srgbClr val="000000"/>
                </a:solidFill>
                <a:latin typeface="Open Sans Bold"/>
              </a:rPr>
              <a:t>perfectionnement</a:t>
            </a:r>
            <a:endParaRPr lang="en-US" sz="6000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92885" y="-7290924"/>
            <a:ext cx="15046966" cy="157521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420490" y="1321014"/>
            <a:ext cx="2378991" cy="19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</a:rPr>
              <a:t>Retourner à la vue d'ensemble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341" y="2933700"/>
            <a:ext cx="8382000" cy="2644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000000"/>
                </a:solidFill>
                <a:latin typeface="Lovelace Text Bold"/>
              </a:rPr>
              <a:t>Etude </a:t>
            </a:r>
            <a:r>
              <a:rPr lang="en-US" sz="7500" dirty="0" err="1">
                <a:solidFill>
                  <a:srgbClr val="000000"/>
                </a:solidFill>
                <a:latin typeface="Lovelace Text Bold"/>
              </a:rPr>
              <a:t>conceptuel</a:t>
            </a:r>
            <a:endParaRPr lang="en-US" sz="7500" dirty="0">
              <a:solidFill>
                <a:srgbClr val="000000"/>
              </a:solidFill>
              <a:latin typeface="Lovelace Text Bold"/>
            </a:endParaRPr>
          </a:p>
        </p:txBody>
      </p:sp>
      <p:pic>
        <p:nvPicPr>
          <p:cNvPr id="8" name="Image 3">
            <a:extLst>
              <a:ext uri="{FF2B5EF4-FFF2-40B4-BE49-F238E27FC236}">
                <a16:creationId xmlns:a16="http://schemas.microsoft.com/office/drawing/2014/main" id="{7E36C668-12E2-4977-8B33-3E44DC16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028700"/>
            <a:ext cx="8638423" cy="9591205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A45ED14B-81E3-4927-8983-77E46AC11AE4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94126" y="-3113068"/>
            <a:ext cx="18307590" cy="6226137"/>
            <a:chOff x="0" y="0"/>
            <a:chExt cx="1579634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96344" cy="5372100"/>
            </a:xfrm>
            <a:custGeom>
              <a:avLst/>
              <a:gdLst/>
              <a:ahLst/>
              <a:cxnLst/>
              <a:rect l="l" t="t" r="r" b="b"/>
              <a:pathLst>
                <a:path w="15796344" h="5372100">
                  <a:moveTo>
                    <a:pt x="142456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4245675" y="5372100"/>
                  </a:lnTo>
                  <a:lnTo>
                    <a:pt x="15796344" y="2686050"/>
                  </a:lnTo>
                  <a:lnTo>
                    <a:pt x="1424567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-777966" y="585596"/>
            <a:ext cx="13475269" cy="327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6"/>
              </a:lnSpc>
            </a:pPr>
            <a:r>
              <a:rPr lang="en-US" sz="7779">
                <a:solidFill>
                  <a:srgbClr val="FFFFFF"/>
                </a:solidFill>
                <a:latin typeface="Fira Sans Semi-Bold"/>
              </a:rPr>
              <a:t>Diagramme de cas d’utilisation</a:t>
            </a:r>
          </a:p>
          <a:p>
            <a:pPr marL="0" lvl="0" indent="0" algn="ctr">
              <a:lnSpc>
                <a:spcPts val="8556"/>
              </a:lnSpc>
              <a:spcBef>
                <a:spcPct val="0"/>
              </a:spcBef>
            </a:pPr>
            <a:endParaRPr lang="en-US" sz="7779">
              <a:solidFill>
                <a:srgbClr val="FFFFFF"/>
              </a:solidFill>
              <a:latin typeface="Fira Sans Semi-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2221590" y="-2498640"/>
            <a:ext cx="4409979" cy="4997280"/>
            <a:chOff x="0" y="0"/>
            <a:chExt cx="4740748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748" cy="5372100"/>
            </a:xfrm>
            <a:custGeom>
              <a:avLst/>
              <a:gdLst/>
              <a:ahLst/>
              <a:cxnLst/>
              <a:rect l="l" t="t" r="r" b="b"/>
              <a:pathLst>
                <a:path w="4740748" h="5372100">
                  <a:moveTo>
                    <a:pt x="319007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190078" y="5372100"/>
                  </a:lnTo>
                  <a:lnTo>
                    <a:pt x="4740748" y="2686050"/>
                  </a:lnTo>
                  <a:lnTo>
                    <a:pt x="3190078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98468" y="8630920"/>
            <a:ext cx="7298168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4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691365" y="8621395"/>
            <a:ext cx="7298168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pic>
        <p:nvPicPr>
          <p:cNvPr id="9" name="image5.jpeg">
            <a:extLst>
              <a:ext uri="{FF2B5EF4-FFF2-40B4-BE49-F238E27FC236}">
                <a16:creationId xmlns:a16="http://schemas.microsoft.com/office/drawing/2014/main" id="{75897E7A-64F6-4B3A-94E6-19A0EE0FBD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736" y="3238500"/>
            <a:ext cx="12115800" cy="6779855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CB7FF647-FBBD-4872-B661-FB6E98469470}"/>
              </a:ext>
            </a:extLst>
          </p:cNvPr>
          <p:cNvSpPr txBox="1"/>
          <p:nvPr/>
        </p:nvSpPr>
        <p:spPr>
          <a:xfrm>
            <a:off x="17337482" y="8922974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9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94126" y="-3113068"/>
            <a:ext cx="18307590" cy="6226137"/>
            <a:chOff x="0" y="0"/>
            <a:chExt cx="1579634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96344" cy="5372100"/>
            </a:xfrm>
            <a:custGeom>
              <a:avLst/>
              <a:gdLst/>
              <a:ahLst/>
              <a:cxnLst/>
              <a:rect l="l" t="t" r="r" b="b"/>
              <a:pathLst>
                <a:path w="15796344" h="5372100">
                  <a:moveTo>
                    <a:pt x="142456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4245675" y="5372100"/>
                  </a:lnTo>
                  <a:lnTo>
                    <a:pt x="15796344" y="2686050"/>
                  </a:lnTo>
                  <a:lnTo>
                    <a:pt x="1424567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-777966" y="917438"/>
            <a:ext cx="13475269" cy="219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6"/>
              </a:lnSpc>
            </a:pPr>
            <a:r>
              <a:rPr lang="en-US" sz="7779">
                <a:solidFill>
                  <a:srgbClr val="FFFFFF"/>
                </a:solidFill>
                <a:latin typeface="Fira Sans Semi-Bold"/>
              </a:rPr>
              <a:t>Diagramme de class</a:t>
            </a:r>
          </a:p>
          <a:p>
            <a:pPr marL="0" lvl="0" indent="0" algn="ctr">
              <a:lnSpc>
                <a:spcPts val="8556"/>
              </a:lnSpc>
              <a:spcBef>
                <a:spcPct val="0"/>
              </a:spcBef>
            </a:pPr>
            <a:endParaRPr lang="en-US" sz="7779">
              <a:solidFill>
                <a:srgbClr val="FFFFFF"/>
              </a:solidFill>
              <a:latin typeface="Fira Sans Semi-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2221590" y="-2498640"/>
            <a:ext cx="4409979" cy="4997280"/>
            <a:chOff x="0" y="0"/>
            <a:chExt cx="4740748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748" cy="5372100"/>
            </a:xfrm>
            <a:custGeom>
              <a:avLst/>
              <a:gdLst/>
              <a:ahLst/>
              <a:cxnLst/>
              <a:rect l="l" t="t" r="r" b="b"/>
              <a:pathLst>
                <a:path w="4740748" h="5372100">
                  <a:moveTo>
                    <a:pt x="319007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190078" y="5372100"/>
                  </a:lnTo>
                  <a:lnTo>
                    <a:pt x="4740748" y="2686050"/>
                  </a:lnTo>
                  <a:lnTo>
                    <a:pt x="3190078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98468" y="8630920"/>
            <a:ext cx="7298168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4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691365" y="8621395"/>
            <a:ext cx="7298168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pic>
        <p:nvPicPr>
          <p:cNvPr id="9" name="image6.jpeg">
            <a:extLst>
              <a:ext uri="{FF2B5EF4-FFF2-40B4-BE49-F238E27FC236}">
                <a16:creationId xmlns:a16="http://schemas.microsoft.com/office/drawing/2014/main" id="{67742447-E0BD-4767-A6FC-F5D85CB2D7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3406140"/>
            <a:ext cx="13639799" cy="5963422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7675922-B155-4E4C-B16F-E287D0AAED99}"/>
              </a:ext>
            </a:extLst>
          </p:cNvPr>
          <p:cNvSpPr txBox="1"/>
          <p:nvPr/>
        </p:nvSpPr>
        <p:spPr>
          <a:xfrm>
            <a:off x="17337482" y="8922974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10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E5639AC-53B7-4F99-9B67-CA27151EE443}"/>
              </a:ext>
            </a:extLst>
          </p:cNvPr>
          <p:cNvCxnSpPr/>
          <p:nvPr/>
        </p:nvCxnSpPr>
        <p:spPr>
          <a:xfrm>
            <a:off x="4572000" y="5143500"/>
            <a:ext cx="304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F09A55F-81D7-4820-A4C5-864245AF4C9A}"/>
              </a:ext>
            </a:extLst>
          </p:cNvPr>
          <p:cNvCxnSpPr/>
          <p:nvPr/>
        </p:nvCxnSpPr>
        <p:spPr>
          <a:xfrm flipV="1">
            <a:off x="3810000" y="5753100"/>
            <a:ext cx="0" cy="2133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1619C60-5F42-4E7E-9BF4-CB2B60CD541C}"/>
              </a:ext>
            </a:extLst>
          </p:cNvPr>
          <p:cNvCxnSpPr/>
          <p:nvPr/>
        </p:nvCxnSpPr>
        <p:spPr>
          <a:xfrm>
            <a:off x="7086600" y="9029700"/>
            <a:ext cx="304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1">
            <a:extLst>
              <a:ext uri="{FF2B5EF4-FFF2-40B4-BE49-F238E27FC236}">
                <a16:creationId xmlns:a16="http://schemas.microsoft.com/office/drawing/2014/main" id="{174F0ABC-0B47-488F-8DF9-3410D327DE07}"/>
              </a:ext>
            </a:extLst>
          </p:cNvPr>
          <p:cNvSpPr txBox="1">
            <a:spLocks/>
          </p:cNvSpPr>
          <p:nvPr/>
        </p:nvSpPr>
        <p:spPr>
          <a:xfrm>
            <a:off x="1028700" y="4221955"/>
            <a:ext cx="15773400" cy="1988345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7200" b="1" dirty="0">
                <a:latin typeface="Fira Sans Extra Condensed" panose="020B0503050000020004" pitchFamily="34" charset="0"/>
              </a:rPr>
              <a:t>Réalisation</a:t>
            </a:r>
          </a:p>
        </p:txBody>
      </p:sp>
      <p:pic>
        <p:nvPicPr>
          <p:cNvPr id="24" name="Image 14">
            <a:extLst>
              <a:ext uri="{FF2B5EF4-FFF2-40B4-BE49-F238E27FC236}">
                <a16:creationId xmlns:a16="http://schemas.microsoft.com/office/drawing/2014/main" id="{2CA8523B-0E61-4A92-A6BD-758F43F1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891539"/>
            <a:ext cx="12527280" cy="9395460"/>
          </a:xfrm>
          <a:prstGeom prst="rect">
            <a:avLst/>
          </a:prstGeom>
        </p:spPr>
      </p:pic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8E8ABED3-1522-40CD-9253-747FCFCD2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863840" y="9077597"/>
            <a:ext cx="15452832" cy="2260964"/>
          </a:xfrm>
          <a:solidFill>
            <a:srgbClr val="00313E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1646FAD-4401-4FB7-BD9A-0FCC482C3A6C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4748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94126" y="-3113068"/>
            <a:ext cx="18307590" cy="6226137"/>
            <a:chOff x="0" y="0"/>
            <a:chExt cx="1579634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96344" cy="5372100"/>
            </a:xfrm>
            <a:custGeom>
              <a:avLst/>
              <a:gdLst/>
              <a:ahLst/>
              <a:cxnLst/>
              <a:rect l="l" t="t" r="r" b="b"/>
              <a:pathLst>
                <a:path w="15796344" h="5372100">
                  <a:moveTo>
                    <a:pt x="142456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4245675" y="5372100"/>
                  </a:lnTo>
                  <a:lnTo>
                    <a:pt x="15796344" y="2686050"/>
                  </a:lnTo>
                  <a:lnTo>
                    <a:pt x="1424567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-150060" y="761251"/>
            <a:ext cx="13475269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6"/>
              </a:lnSpc>
            </a:pPr>
            <a:r>
              <a:rPr lang="fr-FR" sz="7700" dirty="0">
                <a:solidFill>
                  <a:schemeClr val="bg1"/>
                </a:solidFill>
                <a:effectLst/>
                <a:latin typeface="Fira Sans Semi-Bold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Langage de programmation</a:t>
            </a:r>
          </a:p>
          <a:p>
            <a:pPr algn="ctr">
              <a:lnSpc>
                <a:spcPts val="8556"/>
              </a:lnSpc>
            </a:pPr>
            <a:endParaRPr lang="en-US" sz="7700" dirty="0">
              <a:solidFill>
                <a:srgbClr val="FFFFFF"/>
              </a:solidFill>
              <a:latin typeface="Fira Sans Semi-Bold"/>
            </a:endParaRPr>
          </a:p>
          <a:p>
            <a:pPr marL="0" lvl="0" indent="0" algn="ctr">
              <a:lnSpc>
                <a:spcPts val="8556"/>
              </a:lnSpc>
              <a:spcBef>
                <a:spcPct val="0"/>
              </a:spcBef>
            </a:pPr>
            <a:endParaRPr lang="en-US" sz="7700" dirty="0">
              <a:solidFill>
                <a:srgbClr val="FFFFFF"/>
              </a:solidFill>
              <a:latin typeface="Fira Sans Semi-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2221590" y="-2498640"/>
            <a:ext cx="4409979" cy="4997280"/>
            <a:chOff x="0" y="0"/>
            <a:chExt cx="4740748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748" cy="5372100"/>
            </a:xfrm>
            <a:custGeom>
              <a:avLst/>
              <a:gdLst/>
              <a:ahLst/>
              <a:cxnLst/>
              <a:rect l="l" t="t" r="r" b="b"/>
              <a:pathLst>
                <a:path w="4740748" h="5372100">
                  <a:moveTo>
                    <a:pt x="319007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190078" y="5372100"/>
                  </a:lnTo>
                  <a:lnTo>
                    <a:pt x="4740748" y="2686050"/>
                  </a:lnTo>
                  <a:lnTo>
                    <a:pt x="3190078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98468" y="8630920"/>
            <a:ext cx="7298168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4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691365" y="8621395"/>
            <a:ext cx="7298168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298468" y="4083047"/>
            <a:ext cx="7567935" cy="3559068"/>
          </a:xfrm>
          <a:custGeom>
            <a:avLst/>
            <a:gdLst/>
            <a:ahLst/>
            <a:cxnLst/>
            <a:rect l="l" t="t" r="r" b="b"/>
            <a:pathLst>
              <a:path w="7567935" h="3559068">
                <a:moveTo>
                  <a:pt x="0" y="0"/>
                </a:moveTo>
                <a:lnTo>
                  <a:pt x="7567935" y="0"/>
                </a:lnTo>
                <a:lnTo>
                  <a:pt x="7567935" y="3559068"/>
                </a:lnTo>
                <a:lnTo>
                  <a:pt x="0" y="3559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49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02812" y="3639572"/>
            <a:ext cx="4763608" cy="5163751"/>
          </a:xfrm>
          <a:custGeom>
            <a:avLst/>
            <a:gdLst/>
            <a:ahLst/>
            <a:cxnLst/>
            <a:rect l="l" t="t" r="r" b="b"/>
            <a:pathLst>
              <a:path w="4763608" h="5163751">
                <a:moveTo>
                  <a:pt x="0" y="0"/>
                </a:moveTo>
                <a:lnTo>
                  <a:pt x="4763607" y="0"/>
                </a:lnTo>
                <a:lnTo>
                  <a:pt x="4763607" y="5163750"/>
                </a:lnTo>
                <a:lnTo>
                  <a:pt x="0" y="5163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5EC4124-CBEF-4A10-88FB-C98F072B1B17}"/>
              </a:ext>
            </a:extLst>
          </p:cNvPr>
          <p:cNvSpPr txBox="1"/>
          <p:nvPr/>
        </p:nvSpPr>
        <p:spPr>
          <a:xfrm>
            <a:off x="17337482" y="887730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12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94126" y="-3113068"/>
            <a:ext cx="18307590" cy="6226137"/>
            <a:chOff x="0" y="0"/>
            <a:chExt cx="1579634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96344" cy="5372100"/>
            </a:xfrm>
            <a:custGeom>
              <a:avLst/>
              <a:gdLst/>
              <a:ahLst/>
              <a:cxnLst/>
              <a:rect l="l" t="t" r="r" b="b"/>
              <a:pathLst>
                <a:path w="15796344" h="5372100">
                  <a:moveTo>
                    <a:pt x="142456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4245675" y="5372100"/>
                  </a:lnTo>
                  <a:lnTo>
                    <a:pt x="15796344" y="2686050"/>
                  </a:lnTo>
                  <a:lnTo>
                    <a:pt x="1424567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-134820" y="911148"/>
            <a:ext cx="13475269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6"/>
              </a:lnSpc>
            </a:pPr>
            <a:r>
              <a:rPr lang="fr-FR" sz="7700" dirty="0">
                <a:solidFill>
                  <a:schemeClr val="bg1"/>
                </a:solidFill>
                <a:effectLst/>
                <a:latin typeface="Fira Sans Semi-Bold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Langage de programmation</a:t>
            </a:r>
          </a:p>
          <a:p>
            <a:pPr marL="0" lvl="0" indent="0" algn="ctr">
              <a:lnSpc>
                <a:spcPts val="8556"/>
              </a:lnSpc>
              <a:spcBef>
                <a:spcPct val="0"/>
              </a:spcBef>
            </a:pPr>
            <a:endParaRPr lang="en-US" sz="7700" dirty="0">
              <a:solidFill>
                <a:srgbClr val="FFFFFF"/>
              </a:solidFill>
              <a:latin typeface="Fira Sans Semi-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2221590" y="-2498640"/>
            <a:ext cx="4409979" cy="4997280"/>
            <a:chOff x="0" y="0"/>
            <a:chExt cx="4740748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748" cy="5372100"/>
            </a:xfrm>
            <a:custGeom>
              <a:avLst/>
              <a:gdLst/>
              <a:ahLst/>
              <a:cxnLst/>
              <a:rect l="l" t="t" r="r" b="b"/>
              <a:pathLst>
                <a:path w="4740748" h="5372100">
                  <a:moveTo>
                    <a:pt x="319007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190078" y="5372100"/>
                  </a:lnTo>
                  <a:lnTo>
                    <a:pt x="4740748" y="2686050"/>
                  </a:lnTo>
                  <a:lnTo>
                    <a:pt x="3190078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6324600" y="3895489"/>
            <a:ext cx="3590377" cy="5009752"/>
          </a:xfrm>
          <a:custGeom>
            <a:avLst/>
            <a:gdLst/>
            <a:ahLst/>
            <a:cxnLst/>
            <a:rect l="l" t="t" r="r" b="b"/>
            <a:pathLst>
              <a:path w="3590377" h="5064997">
                <a:moveTo>
                  <a:pt x="0" y="0"/>
                </a:moveTo>
                <a:lnTo>
                  <a:pt x="3590377" y="0"/>
                </a:lnTo>
                <a:lnTo>
                  <a:pt x="3590377" y="5064997"/>
                </a:lnTo>
                <a:lnTo>
                  <a:pt x="0" y="5064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9" name="TextBox 9"/>
          <p:cNvSpPr txBox="1"/>
          <p:nvPr/>
        </p:nvSpPr>
        <p:spPr>
          <a:xfrm>
            <a:off x="1298468" y="8630920"/>
            <a:ext cx="7298168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4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691365" y="8621395"/>
            <a:ext cx="7298168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B0426F1-9D2B-4DF3-AFA8-B87BC1F3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042410"/>
            <a:ext cx="4860999" cy="47447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7042786-C932-41EE-A553-C1DDD845B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130" y="4888367"/>
            <a:ext cx="4235670" cy="3729218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EBE4A12F-8A77-49D0-8E89-1190F2A37EC7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13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94126" y="-3113068"/>
            <a:ext cx="18307590" cy="6226137"/>
            <a:chOff x="0" y="0"/>
            <a:chExt cx="1579634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96344" cy="5372100"/>
            </a:xfrm>
            <a:custGeom>
              <a:avLst/>
              <a:gdLst/>
              <a:ahLst/>
              <a:cxnLst/>
              <a:rect l="l" t="t" r="r" b="b"/>
              <a:pathLst>
                <a:path w="15796344" h="5372100">
                  <a:moveTo>
                    <a:pt x="142456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4245675" y="5372100"/>
                  </a:lnTo>
                  <a:lnTo>
                    <a:pt x="15796344" y="2686050"/>
                  </a:lnTo>
                  <a:lnTo>
                    <a:pt x="1424567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-134820" y="911148"/>
            <a:ext cx="13475269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6"/>
              </a:lnSpc>
            </a:pPr>
            <a:r>
              <a:rPr lang="fr-FR" sz="7700" dirty="0">
                <a:solidFill>
                  <a:schemeClr val="bg1"/>
                </a:solidFill>
                <a:effectLst/>
                <a:latin typeface="Fira Sans Semi-Bold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Environnement logiciel</a:t>
            </a:r>
          </a:p>
          <a:p>
            <a:pPr marL="0" lvl="0" indent="0" algn="ctr">
              <a:lnSpc>
                <a:spcPts val="8556"/>
              </a:lnSpc>
              <a:spcBef>
                <a:spcPct val="0"/>
              </a:spcBef>
            </a:pPr>
            <a:endParaRPr lang="en-US" sz="7700" dirty="0">
              <a:solidFill>
                <a:srgbClr val="FFFFFF"/>
              </a:solidFill>
              <a:latin typeface="Fira Sans Semi-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2221590" y="-2498640"/>
            <a:ext cx="4409979" cy="4997280"/>
            <a:chOff x="0" y="0"/>
            <a:chExt cx="4740748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748" cy="5372100"/>
            </a:xfrm>
            <a:custGeom>
              <a:avLst/>
              <a:gdLst/>
              <a:ahLst/>
              <a:cxnLst/>
              <a:rect l="l" t="t" r="r" b="b"/>
              <a:pathLst>
                <a:path w="4740748" h="5372100">
                  <a:moveTo>
                    <a:pt x="319007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190078" y="5372100"/>
                  </a:lnTo>
                  <a:lnTo>
                    <a:pt x="4740748" y="2686050"/>
                  </a:lnTo>
                  <a:lnTo>
                    <a:pt x="3190078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98468" y="8630920"/>
            <a:ext cx="7298168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4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691365" y="8621395"/>
            <a:ext cx="7298168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5A8E76D1-9F04-4D30-9984-84A8C2132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23" y="4305300"/>
            <a:ext cx="5863068" cy="329797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1A6DE4-42B5-449C-B779-FF0175D39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42" y="4212348"/>
            <a:ext cx="2719388" cy="31310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781D0F1-C233-4937-AF33-C9CFCF9CC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76599"/>
            <a:ext cx="4495800" cy="4444444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68927EDE-0E71-4A18-B5C4-C21A9E8FAB63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057818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92885" y="-7290924"/>
            <a:ext cx="15046966" cy="157521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420490" y="1321014"/>
            <a:ext cx="2378991" cy="19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</a:rPr>
              <a:t>Retourner à la vue d'ensemble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BB18D74-B3B7-4173-B520-C08CA5532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5" y="2324100"/>
            <a:ext cx="14215295" cy="73152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DFB221B-D501-454F-A1B0-270D3C4452D4}"/>
              </a:ext>
            </a:extLst>
          </p:cNvPr>
          <p:cNvSpPr txBox="1"/>
          <p:nvPr/>
        </p:nvSpPr>
        <p:spPr>
          <a:xfrm>
            <a:off x="2230018" y="517967"/>
            <a:ext cx="15536778" cy="146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8000" dirty="0">
                <a:solidFill>
                  <a:srgbClr val="000000"/>
                </a:solidFill>
                <a:latin typeface="Lovelace Text Bold"/>
              </a:rPr>
              <a:t>Les interfaces cote clients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C482887-2151-46E2-86D0-BD2FD8129408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3308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92885" y="-7290924"/>
            <a:ext cx="15046966" cy="157521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420490" y="1321014"/>
            <a:ext cx="2378991" cy="19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</a:rPr>
              <a:t>Retourner à la vue d'ensemble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086CA6-7B6D-40B7-8495-EA3F70269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638300"/>
            <a:ext cx="13868400" cy="6970142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A00C1E7D-E29E-4874-9DBA-465F08485B83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90760417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92885" y="-7290924"/>
            <a:ext cx="15046966" cy="157521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420490" y="1321014"/>
            <a:ext cx="2378991" cy="19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</a:rPr>
              <a:t>Retourner à la vue d'ensemble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9A618B6-5DA6-4FB6-8417-2C6D4573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1319008"/>
            <a:ext cx="13827681" cy="7329691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3ADCFF0-D186-401D-B247-67AF89805884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93198161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57217" y="-1241851"/>
            <a:ext cx="10192926" cy="8828025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468600" y="4311348"/>
            <a:ext cx="7046513" cy="9312442"/>
            <a:chOff x="0" y="0"/>
            <a:chExt cx="4064946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0D608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96850"/>
            <a:ext cx="2091492" cy="1915101"/>
          </a:xfrm>
          <a:custGeom>
            <a:avLst/>
            <a:gdLst/>
            <a:ahLst/>
            <a:cxnLst/>
            <a:rect l="l" t="t" r="r" b="b"/>
            <a:pathLst>
              <a:path w="2091492" h="1915101">
                <a:moveTo>
                  <a:pt x="0" y="0"/>
                </a:moveTo>
                <a:lnTo>
                  <a:pt x="2091492" y="0"/>
                </a:lnTo>
                <a:lnTo>
                  <a:pt x="2091492" y="1915101"/>
                </a:lnTo>
                <a:lnTo>
                  <a:pt x="0" y="1915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8529321"/>
            <a:ext cx="8617177" cy="97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000000"/>
                </a:solidFill>
                <a:latin typeface="Fira Sans"/>
              </a:rPr>
              <a:t>Présenté</a:t>
            </a:r>
            <a:r>
              <a:rPr lang="en-US" sz="2800" u="none" dirty="0">
                <a:solidFill>
                  <a:srgbClr val="000000"/>
                </a:solidFill>
                <a:latin typeface="Fira Sans"/>
              </a:rPr>
              <a:t> par Malek </a:t>
            </a:r>
            <a:r>
              <a:rPr lang="en-US" sz="2800" u="none" dirty="0" err="1">
                <a:solidFill>
                  <a:srgbClr val="000000"/>
                </a:solidFill>
                <a:latin typeface="Fira Sans"/>
              </a:rPr>
              <a:t>Attouchi</a:t>
            </a:r>
            <a:endParaRPr lang="en-US" sz="2800" u="none" dirty="0">
              <a:solidFill>
                <a:srgbClr val="000000"/>
              </a:solidFill>
              <a:latin typeface="Fira Sans"/>
            </a:endParaRPr>
          </a:p>
          <a:p>
            <a:pPr marL="0" lvl="0" indent="0">
              <a:lnSpc>
                <a:spcPts val="39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000000"/>
                </a:solidFill>
                <a:latin typeface="Fira Sans"/>
              </a:rPr>
              <a:t>Encadré</a:t>
            </a:r>
            <a:r>
              <a:rPr lang="en-US" sz="2800" u="none" dirty="0">
                <a:solidFill>
                  <a:srgbClr val="000000"/>
                </a:solidFill>
                <a:latin typeface="Fira Sans"/>
              </a:rPr>
              <a:t> par 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Wael </a:t>
            </a:r>
            <a:r>
              <a:rPr lang="en-US" sz="2800" dirty="0" err="1">
                <a:solidFill>
                  <a:srgbClr val="000000"/>
                </a:solidFill>
                <a:latin typeface="Open Sans"/>
              </a:rPr>
              <a:t>Chamkhi</a:t>
            </a:r>
            <a:endParaRPr lang="en-US" sz="2800" u="none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62663" y="501556"/>
            <a:ext cx="9016744" cy="191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8"/>
              </a:lnSpc>
            </a:pPr>
            <a:r>
              <a:rPr lang="en-US" sz="2184" dirty="0" err="1">
                <a:solidFill>
                  <a:srgbClr val="000000"/>
                </a:solidFill>
                <a:latin typeface="Open Sans"/>
              </a:rPr>
              <a:t>Ministère</a:t>
            </a:r>
            <a:r>
              <a:rPr lang="en-US" sz="2184" dirty="0">
                <a:solidFill>
                  <a:srgbClr val="000000"/>
                </a:solidFill>
                <a:latin typeface="Open Sans"/>
              </a:rPr>
              <a:t> de l’Enseignement </a:t>
            </a:r>
            <a:r>
              <a:rPr lang="en-US" sz="2184" dirty="0" err="1">
                <a:solidFill>
                  <a:srgbClr val="000000"/>
                </a:solidFill>
                <a:latin typeface="Open Sans"/>
              </a:rPr>
              <a:t>Supérieur</a:t>
            </a:r>
            <a:r>
              <a:rPr lang="en-US" sz="2184" dirty="0">
                <a:solidFill>
                  <a:srgbClr val="000000"/>
                </a:solidFill>
                <a:latin typeface="Open Sans"/>
              </a:rPr>
              <a:t> et de la Recherche </a:t>
            </a:r>
            <a:r>
              <a:rPr lang="en-US" sz="2184" dirty="0" err="1">
                <a:solidFill>
                  <a:srgbClr val="000000"/>
                </a:solidFill>
                <a:latin typeface="Open Sans"/>
              </a:rPr>
              <a:t>Scientifique</a:t>
            </a:r>
            <a:endParaRPr lang="en-US" sz="2184" dirty="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3058"/>
              </a:lnSpc>
            </a:pPr>
            <a:r>
              <a:rPr lang="en-US" sz="2184" dirty="0">
                <a:solidFill>
                  <a:srgbClr val="000000"/>
                </a:solidFill>
                <a:latin typeface="Open Sans"/>
              </a:rPr>
              <a:t>***</a:t>
            </a:r>
          </a:p>
          <a:p>
            <a:pPr algn="ctr">
              <a:lnSpc>
                <a:spcPts val="3058"/>
              </a:lnSpc>
            </a:pPr>
            <a:r>
              <a:rPr lang="en-US" sz="2184" dirty="0">
                <a:solidFill>
                  <a:srgbClr val="000000"/>
                </a:solidFill>
                <a:latin typeface="Open Sans"/>
              </a:rPr>
              <a:t>Direction Générale des Etudes </a:t>
            </a:r>
            <a:r>
              <a:rPr lang="en-US" sz="2184" dirty="0" err="1">
                <a:solidFill>
                  <a:srgbClr val="000000"/>
                </a:solidFill>
                <a:latin typeface="Open Sans"/>
              </a:rPr>
              <a:t>Technologiques</a:t>
            </a:r>
            <a:endParaRPr lang="en-US" sz="2184" dirty="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3058"/>
              </a:lnSpc>
            </a:pPr>
            <a:r>
              <a:rPr lang="en-US" sz="2184" dirty="0">
                <a:solidFill>
                  <a:srgbClr val="000000"/>
                </a:solidFill>
                <a:latin typeface="Open Sans"/>
              </a:rPr>
              <a:t>***</a:t>
            </a:r>
          </a:p>
          <a:p>
            <a:pPr algn="ctr">
              <a:lnSpc>
                <a:spcPts val="3058"/>
              </a:lnSpc>
            </a:pPr>
            <a:r>
              <a:rPr lang="en-US" sz="2184" dirty="0" err="1">
                <a:solidFill>
                  <a:srgbClr val="000000"/>
                </a:solidFill>
                <a:latin typeface="Open Sans"/>
              </a:rPr>
              <a:t>Institut</a:t>
            </a:r>
            <a:r>
              <a:rPr lang="en-US" sz="2184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184" dirty="0" err="1">
                <a:solidFill>
                  <a:srgbClr val="000000"/>
                </a:solidFill>
                <a:latin typeface="Open Sans"/>
              </a:rPr>
              <a:t>Supérieur</a:t>
            </a:r>
            <a:r>
              <a:rPr lang="en-US" sz="2184" dirty="0">
                <a:solidFill>
                  <a:srgbClr val="000000"/>
                </a:solidFill>
                <a:latin typeface="Open Sans"/>
              </a:rPr>
              <a:t> des Études </a:t>
            </a:r>
            <a:r>
              <a:rPr lang="en-US" sz="2184" dirty="0" err="1">
                <a:solidFill>
                  <a:srgbClr val="000000"/>
                </a:solidFill>
                <a:latin typeface="Open Sans"/>
              </a:rPr>
              <a:t>Technologiques</a:t>
            </a:r>
            <a:r>
              <a:rPr lang="en-US" sz="2184" dirty="0">
                <a:solidFill>
                  <a:srgbClr val="000000"/>
                </a:solidFill>
                <a:latin typeface="Open Sans"/>
              </a:rPr>
              <a:t> de KELIBIA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34320" y="2733661"/>
            <a:ext cx="15201799" cy="154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6000" dirty="0">
                <a:solidFill>
                  <a:srgbClr val="000000"/>
                </a:solidFill>
                <a:latin typeface="Open Sans Bold"/>
              </a:rPr>
              <a:t>Stage de </a:t>
            </a:r>
            <a:r>
              <a:rPr lang="en-US" sz="6000" dirty="0" err="1">
                <a:solidFill>
                  <a:srgbClr val="000000"/>
                </a:solidFill>
                <a:latin typeface="Open Sans Bold"/>
              </a:rPr>
              <a:t>perfectionnement</a:t>
            </a:r>
            <a:endParaRPr lang="en-US" sz="600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88024" y="7124700"/>
            <a:ext cx="14785658" cy="8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Bold"/>
              </a:rPr>
              <a:t>Département</a:t>
            </a:r>
            <a:r>
              <a:rPr lang="en-US" sz="3000" dirty="0">
                <a:solidFill>
                  <a:srgbClr val="000000"/>
                </a:solidFill>
                <a:latin typeface="Open Sans Bold"/>
              </a:rPr>
              <a:t> Technologies de l’Informatique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1335" y="8529321"/>
            <a:ext cx="227909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Année Scolaire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2023/2024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E8F052-83FE-819A-57E6-F9D50A9EAA32}"/>
              </a:ext>
            </a:extLst>
          </p:cNvPr>
          <p:cNvSpPr txBox="1"/>
          <p:nvPr/>
        </p:nvSpPr>
        <p:spPr>
          <a:xfrm>
            <a:off x="2923528" y="4555519"/>
            <a:ext cx="14401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0" b="1" dirty="0">
                <a:solidFill>
                  <a:srgbClr val="0D6080"/>
                </a:solidFill>
              </a:rPr>
              <a:t>Réalisation d ’un Site web </a:t>
            </a:r>
          </a:p>
          <a:p>
            <a:pPr algn="ctr"/>
            <a:r>
              <a:rPr lang="fr-FR" sz="7000" b="1" dirty="0">
                <a:solidFill>
                  <a:srgbClr val="0D6080"/>
                </a:solidFill>
              </a:rPr>
              <a:t>« Résiliation de contrat d’assurance »</a:t>
            </a:r>
            <a:endParaRPr lang="en-US" sz="7000" b="1" dirty="0">
              <a:solidFill>
                <a:srgbClr val="0D6080"/>
              </a:solidFill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9DED90B7-76B2-4F9E-B914-50D7A7B3CA77}"/>
              </a:ext>
            </a:extLst>
          </p:cNvPr>
          <p:cNvSpPr/>
          <p:nvPr/>
        </p:nvSpPr>
        <p:spPr>
          <a:xfrm>
            <a:off x="14840409" y="44138"/>
            <a:ext cx="3375260" cy="3128024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92885" y="-7290924"/>
            <a:ext cx="15046966" cy="157521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1226597" y="7018713"/>
            <a:ext cx="12293055" cy="6511671"/>
            <a:chOff x="0" y="0"/>
            <a:chExt cx="3895308" cy="2063358"/>
          </a:xfrm>
        </p:grpSpPr>
        <p:sp>
          <p:nvSpPr>
            <p:cNvPr id="5" name="Freeform 5"/>
            <p:cNvSpPr/>
            <p:nvPr/>
          </p:nvSpPr>
          <p:spPr>
            <a:xfrm>
              <a:off x="19050" y="17598"/>
              <a:ext cx="3857335" cy="2028161"/>
            </a:xfrm>
            <a:custGeom>
              <a:avLst/>
              <a:gdLst/>
              <a:ahLst/>
              <a:cxnLst/>
              <a:rect l="l" t="t" r="r" b="b"/>
              <a:pathLst>
                <a:path w="3857335" h="2028161">
                  <a:moveTo>
                    <a:pt x="2759421" y="2028161"/>
                  </a:moveTo>
                  <a:lnTo>
                    <a:pt x="1097788" y="2028161"/>
                  </a:lnTo>
                  <a:cubicBezTo>
                    <a:pt x="491490" y="2028161"/>
                    <a:pt x="0" y="1574122"/>
                    <a:pt x="0" y="1014022"/>
                  </a:cubicBezTo>
                  <a:cubicBezTo>
                    <a:pt x="0" y="454040"/>
                    <a:pt x="491490" y="0"/>
                    <a:pt x="1097788" y="0"/>
                  </a:cubicBezTo>
                  <a:lnTo>
                    <a:pt x="2759548" y="0"/>
                  </a:lnTo>
                  <a:cubicBezTo>
                    <a:pt x="3365845" y="0"/>
                    <a:pt x="3857335" y="454040"/>
                    <a:pt x="3857335" y="1014140"/>
                  </a:cubicBezTo>
                  <a:cubicBezTo>
                    <a:pt x="3857208" y="1574122"/>
                    <a:pt x="3365718" y="2028161"/>
                    <a:pt x="2759421" y="2028161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895308" cy="2063358"/>
            </a:xfrm>
            <a:custGeom>
              <a:avLst/>
              <a:gdLst/>
              <a:ahLst/>
              <a:cxnLst/>
              <a:rect l="l" t="t" r="r" b="b"/>
              <a:pathLst>
                <a:path w="3895308" h="2063358">
                  <a:moveTo>
                    <a:pt x="2778471" y="2063358"/>
                  </a:moveTo>
                  <a:lnTo>
                    <a:pt x="1116838" y="2063358"/>
                  </a:lnTo>
                  <a:cubicBezTo>
                    <a:pt x="501015" y="2063358"/>
                    <a:pt x="0" y="1600519"/>
                    <a:pt x="0" y="1031738"/>
                  </a:cubicBezTo>
                  <a:cubicBezTo>
                    <a:pt x="0" y="462839"/>
                    <a:pt x="501015" y="0"/>
                    <a:pt x="1116838" y="0"/>
                  </a:cubicBezTo>
                  <a:lnTo>
                    <a:pt x="2778598" y="0"/>
                  </a:lnTo>
                  <a:cubicBezTo>
                    <a:pt x="3394293" y="0"/>
                    <a:pt x="3895308" y="462839"/>
                    <a:pt x="3895308" y="1031738"/>
                  </a:cubicBezTo>
                  <a:cubicBezTo>
                    <a:pt x="3895308" y="1600519"/>
                    <a:pt x="3394293" y="2063358"/>
                    <a:pt x="2778471" y="2063358"/>
                  </a:cubicBezTo>
                  <a:close/>
                  <a:moveTo>
                    <a:pt x="1116838" y="35197"/>
                  </a:moveTo>
                  <a:cubicBezTo>
                    <a:pt x="521970" y="35197"/>
                    <a:pt x="38100" y="482197"/>
                    <a:pt x="38100" y="1031738"/>
                  </a:cubicBezTo>
                  <a:cubicBezTo>
                    <a:pt x="38100" y="1581161"/>
                    <a:pt x="521970" y="2028278"/>
                    <a:pt x="1116838" y="2028278"/>
                  </a:cubicBezTo>
                  <a:lnTo>
                    <a:pt x="2778598" y="2028278"/>
                  </a:lnTo>
                  <a:cubicBezTo>
                    <a:pt x="3373339" y="2028278"/>
                    <a:pt x="3857335" y="1581278"/>
                    <a:pt x="3857335" y="1031738"/>
                  </a:cubicBezTo>
                  <a:cubicBezTo>
                    <a:pt x="3857208" y="482197"/>
                    <a:pt x="3373338" y="35197"/>
                    <a:pt x="2778471" y="35197"/>
                  </a:cubicBezTo>
                  <a:lnTo>
                    <a:pt x="1116838" y="35197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779206" y="5561423"/>
            <a:ext cx="4774043" cy="4774024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5541" r="-4554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2548030" y="3022833"/>
            <a:ext cx="9027137" cy="5983006"/>
          </a:xfrm>
          <a:custGeom>
            <a:avLst/>
            <a:gdLst/>
            <a:ahLst/>
            <a:cxnLst/>
            <a:rect l="l" t="t" r="r" b="b"/>
            <a:pathLst>
              <a:path w="9027137" h="5983006">
                <a:moveTo>
                  <a:pt x="0" y="0"/>
                </a:moveTo>
                <a:lnTo>
                  <a:pt x="9027137" y="0"/>
                </a:lnTo>
                <a:lnTo>
                  <a:pt x="9027137" y="5983006"/>
                </a:lnTo>
                <a:lnTo>
                  <a:pt x="0" y="5983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1" r="-54141" b="-228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420490" y="1321014"/>
            <a:ext cx="2378991" cy="19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</a:rPr>
              <a:t>Retourner à la vue d'ensemble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822" y="423216"/>
            <a:ext cx="18361487" cy="30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dirty="0" err="1">
                <a:solidFill>
                  <a:srgbClr val="000000"/>
                </a:solidFill>
                <a:latin typeface="Lovelace Text Bold"/>
              </a:rPr>
              <a:t>Formulaires</a:t>
            </a:r>
            <a:r>
              <a:rPr lang="en-US" sz="7900" dirty="0">
                <a:solidFill>
                  <a:srgbClr val="000000"/>
                </a:solidFill>
                <a:latin typeface="Lovelace Text Bold"/>
              </a:rPr>
              <a:t> </a:t>
            </a:r>
            <a:r>
              <a:rPr lang="en-US" sz="7900" dirty="0" err="1">
                <a:solidFill>
                  <a:srgbClr val="000000"/>
                </a:solidFill>
                <a:latin typeface="Lovelace Text Bold"/>
              </a:rPr>
              <a:t>Traditionnels</a:t>
            </a:r>
            <a:r>
              <a:rPr lang="en-US" sz="7900" dirty="0">
                <a:solidFill>
                  <a:srgbClr val="000000"/>
                </a:solidFill>
                <a:latin typeface="Lovelace Text Bold"/>
              </a:rPr>
              <a:t>:</a:t>
            </a:r>
          </a:p>
          <a:p>
            <a:pPr algn="ctr">
              <a:lnSpc>
                <a:spcPts val="12880"/>
              </a:lnSpc>
            </a:pPr>
            <a:endParaRPr lang="en-US" sz="7900" dirty="0">
              <a:solidFill>
                <a:srgbClr val="000000"/>
              </a:solidFill>
              <a:latin typeface="Lovelace Text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C5C5D6B9-8E39-4E06-9C1D-5FA6654D19E5}"/>
              </a:ext>
            </a:extLst>
          </p:cNvPr>
          <p:cNvSpPr txBox="1"/>
          <p:nvPr/>
        </p:nvSpPr>
        <p:spPr>
          <a:xfrm>
            <a:off x="17337482" y="887730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92885" y="-7290924"/>
            <a:ext cx="15046966" cy="157521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0825881" y="7164511"/>
            <a:ext cx="12574570" cy="6341871"/>
            <a:chOff x="0" y="0"/>
            <a:chExt cx="3895308" cy="1964564"/>
          </a:xfrm>
        </p:grpSpPr>
        <p:sp>
          <p:nvSpPr>
            <p:cNvPr id="5" name="Freeform 5"/>
            <p:cNvSpPr/>
            <p:nvPr/>
          </p:nvSpPr>
          <p:spPr>
            <a:xfrm>
              <a:off x="19050" y="16756"/>
              <a:ext cx="3857335" cy="1931052"/>
            </a:xfrm>
            <a:custGeom>
              <a:avLst/>
              <a:gdLst/>
              <a:ahLst/>
              <a:cxnLst/>
              <a:rect l="l" t="t" r="r" b="b"/>
              <a:pathLst>
                <a:path w="3857335" h="1931052">
                  <a:moveTo>
                    <a:pt x="2759421" y="1931052"/>
                  </a:moveTo>
                  <a:lnTo>
                    <a:pt x="1097788" y="1931052"/>
                  </a:lnTo>
                  <a:cubicBezTo>
                    <a:pt x="491490" y="1931052"/>
                    <a:pt x="0" y="1498752"/>
                    <a:pt x="0" y="965470"/>
                  </a:cubicBezTo>
                  <a:cubicBezTo>
                    <a:pt x="0" y="432300"/>
                    <a:pt x="491490" y="0"/>
                    <a:pt x="1097788" y="0"/>
                  </a:cubicBezTo>
                  <a:lnTo>
                    <a:pt x="2759548" y="0"/>
                  </a:lnTo>
                  <a:cubicBezTo>
                    <a:pt x="3365845" y="0"/>
                    <a:pt x="3857335" y="432300"/>
                    <a:pt x="3857335" y="965582"/>
                  </a:cubicBezTo>
                  <a:cubicBezTo>
                    <a:pt x="3857208" y="1498752"/>
                    <a:pt x="3365718" y="1931052"/>
                    <a:pt x="2759421" y="1931052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895308" cy="1964564"/>
            </a:xfrm>
            <a:custGeom>
              <a:avLst/>
              <a:gdLst/>
              <a:ahLst/>
              <a:cxnLst/>
              <a:rect l="l" t="t" r="r" b="b"/>
              <a:pathLst>
                <a:path w="3895308" h="1964564">
                  <a:moveTo>
                    <a:pt x="2778471" y="1964564"/>
                  </a:moveTo>
                  <a:lnTo>
                    <a:pt x="1116838" y="1964564"/>
                  </a:lnTo>
                  <a:cubicBezTo>
                    <a:pt x="501015" y="1964564"/>
                    <a:pt x="0" y="1523886"/>
                    <a:pt x="0" y="982338"/>
                  </a:cubicBezTo>
                  <a:cubicBezTo>
                    <a:pt x="0" y="440678"/>
                    <a:pt x="501015" y="0"/>
                    <a:pt x="1116838" y="0"/>
                  </a:cubicBezTo>
                  <a:lnTo>
                    <a:pt x="2778598" y="0"/>
                  </a:lnTo>
                  <a:cubicBezTo>
                    <a:pt x="3394293" y="0"/>
                    <a:pt x="3895308" y="440678"/>
                    <a:pt x="3895308" y="982338"/>
                  </a:cubicBezTo>
                  <a:cubicBezTo>
                    <a:pt x="3895308" y="1523886"/>
                    <a:pt x="3394293" y="1964564"/>
                    <a:pt x="2778471" y="1964564"/>
                  </a:cubicBezTo>
                  <a:close/>
                  <a:moveTo>
                    <a:pt x="1116838" y="33512"/>
                  </a:moveTo>
                  <a:cubicBezTo>
                    <a:pt x="521970" y="33512"/>
                    <a:pt x="38100" y="459109"/>
                    <a:pt x="38100" y="982338"/>
                  </a:cubicBezTo>
                  <a:cubicBezTo>
                    <a:pt x="38100" y="1505454"/>
                    <a:pt x="521970" y="1931164"/>
                    <a:pt x="1116838" y="1931164"/>
                  </a:cubicBezTo>
                  <a:lnTo>
                    <a:pt x="2778598" y="1931164"/>
                  </a:lnTo>
                  <a:cubicBezTo>
                    <a:pt x="3373339" y="1931164"/>
                    <a:pt x="3857335" y="1505566"/>
                    <a:pt x="3857335" y="982338"/>
                  </a:cubicBezTo>
                  <a:cubicBezTo>
                    <a:pt x="3857208" y="459109"/>
                    <a:pt x="3373338" y="33512"/>
                    <a:pt x="2778471" y="33512"/>
                  </a:cubicBezTo>
                  <a:lnTo>
                    <a:pt x="1116838" y="33512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485257" y="5578355"/>
            <a:ext cx="4774043" cy="4774024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2192" r="-2219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2937030" y="1585042"/>
            <a:ext cx="6495477" cy="7673258"/>
          </a:xfrm>
          <a:custGeom>
            <a:avLst/>
            <a:gdLst/>
            <a:ahLst/>
            <a:cxnLst/>
            <a:rect l="l" t="t" r="r" b="b"/>
            <a:pathLst>
              <a:path w="6495477" h="7673258">
                <a:moveTo>
                  <a:pt x="0" y="0"/>
                </a:moveTo>
                <a:lnTo>
                  <a:pt x="6495477" y="0"/>
                </a:lnTo>
                <a:lnTo>
                  <a:pt x="6495477" y="7673258"/>
                </a:lnTo>
                <a:lnTo>
                  <a:pt x="0" y="767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4118" t="-1236" r="-6811" b="-1944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420490" y="1321014"/>
            <a:ext cx="2378991" cy="19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</a:rPr>
              <a:t>Retourner à la vue d'ensemble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38127" y="413691"/>
            <a:ext cx="11840568" cy="323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Lovelace Text Bold"/>
              </a:rPr>
              <a:t>Chatbot interactif:</a:t>
            </a:r>
          </a:p>
          <a:p>
            <a:pPr algn="ctr">
              <a:lnSpc>
                <a:spcPts val="12880"/>
              </a:lnSpc>
            </a:pPr>
            <a:endParaRPr lang="en-US" sz="9200" dirty="0">
              <a:solidFill>
                <a:srgbClr val="000000"/>
              </a:solidFill>
              <a:latin typeface="Lovelace Text Bold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F34522BA-456A-49DF-86F8-99B099E83B17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20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92885" y="-7290924"/>
            <a:ext cx="15046966" cy="157521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254081" y="2731166"/>
            <a:ext cx="15318886" cy="6216715"/>
          </a:xfrm>
          <a:custGeom>
            <a:avLst/>
            <a:gdLst/>
            <a:ahLst/>
            <a:cxnLst/>
            <a:rect l="l" t="t" r="r" b="b"/>
            <a:pathLst>
              <a:path w="15318886" h="6216715">
                <a:moveTo>
                  <a:pt x="0" y="0"/>
                </a:moveTo>
                <a:lnTo>
                  <a:pt x="15318885" y="0"/>
                </a:lnTo>
                <a:lnTo>
                  <a:pt x="15318885" y="6216715"/>
                </a:lnTo>
                <a:lnTo>
                  <a:pt x="0" y="621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4" b="-531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20490" y="1321014"/>
            <a:ext cx="2378991" cy="19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</a:rPr>
              <a:t>Retourner à la vue d'ensemble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4081" y="824926"/>
            <a:ext cx="15941010" cy="1186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dirty="0">
                <a:solidFill>
                  <a:srgbClr val="000000"/>
                </a:solidFill>
                <a:latin typeface="Lovelace Text Bold"/>
              </a:rPr>
              <a:t>Tableau de bord </a:t>
            </a:r>
            <a:r>
              <a:rPr lang="en-US" sz="6800" dirty="0" err="1">
                <a:solidFill>
                  <a:srgbClr val="000000"/>
                </a:solidFill>
                <a:latin typeface="Lovelace Text Bold"/>
              </a:rPr>
              <a:t>d'administration</a:t>
            </a:r>
            <a:endParaRPr lang="en-US" sz="6800" dirty="0">
              <a:solidFill>
                <a:srgbClr val="000000"/>
              </a:solidFill>
              <a:latin typeface="Lovelace Text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884F9-2A0B-4ED1-9F43-FB12291A9E79}"/>
              </a:ext>
            </a:extLst>
          </p:cNvPr>
          <p:cNvSpPr txBox="1"/>
          <p:nvPr/>
        </p:nvSpPr>
        <p:spPr>
          <a:xfrm>
            <a:off x="17337482" y="8922974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94126" y="-3113068"/>
            <a:ext cx="18307590" cy="6226137"/>
            <a:chOff x="0" y="0"/>
            <a:chExt cx="1579634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96344" cy="5372100"/>
            </a:xfrm>
            <a:custGeom>
              <a:avLst/>
              <a:gdLst/>
              <a:ahLst/>
              <a:cxnLst/>
              <a:rect l="l" t="t" r="r" b="b"/>
              <a:pathLst>
                <a:path w="15796344" h="5372100">
                  <a:moveTo>
                    <a:pt x="142456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4245675" y="5372100"/>
                  </a:lnTo>
                  <a:lnTo>
                    <a:pt x="15796344" y="2686050"/>
                  </a:lnTo>
                  <a:lnTo>
                    <a:pt x="1424567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11389528" cy="112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17"/>
              </a:lnSpc>
              <a:spcBef>
                <a:spcPct val="0"/>
              </a:spcBef>
            </a:pPr>
            <a:r>
              <a:rPr lang="en-US" sz="7925" dirty="0">
                <a:solidFill>
                  <a:srgbClr val="FFFFFF"/>
                </a:solidFill>
                <a:latin typeface="Fira Sans Semi-Bold"/>
              </a:rPr>
              <a:t>Gestion des </a:t>
            </a:r>
            <a:r>
              <a:rPr lang="en-US" sz="7925" dirty="0" err="1">
                <a:solidFill>
                  <a:srgbClr val="FFFFFF"/>
                </a:solidFill>
                <a:latin typeface="Fira Sans Semi-Bold"/>
              </a:rPr>
              <a:t>assureurs</a:t>
            </a:r>
            <a:endParaRPr lang="en-US" sz="7925" dirty="0">
              <a:solidFill>
                <a:srgbClr val="FFFFFF"/>
              </a:solidFill>
              <a:latin typeface="Fira Sans Semi-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12221590" y="-2498640"/>
            <a:ext cx="4409979" cy="4997280"/>
            <a:chOff x="0" y="0"/>
            <a:chExt cx="4740748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40748" cy="5372100"/>
            </a:xfrm>
            <a:custGeom>
              <a:avLst/>
              <a:gdLst/>
              <a:ahLst/>
              <a:cxnLst/>
              <a:rect l="l" t="t" r="r" b="b"/>
              <a:pathLst>
                <a:path w="4740748" h="5372100">
                  <a:moveTo>
                    <a:pt x="319007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190078" y="5372100"/>
                  </a:lnTo>
                  <a:lnTo>
                    <a:pt x="4740748" y="2686050"/>
                  </a:lnTo>
                  <a:lnTo>
                    <a:pt x="3190078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98468" y="7755857"/>
            <a:ext cx="7298168" cy="1219868"/>
            <a:chOff x="0" y="0"/>
            <a:chExt cx="9730890" cy="162649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79450"/>
              <a:ext cx="9730890" cy="353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204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730890" cy="647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00000"/>
                  </a:solidFill>
                  <a:latin typeface="Fira Sans Medium"/>
                </a:rPr>
                <a:t>Ajouter assureur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91365" y="7755857"/>
            <a:ext cx="7298168" cy="1181768"/>
            <a:chOff x="0" y="0"/>
            <a:chExt cx="9730890" cy="157569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169925"/>
              <a:ext cx="973089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730890" cy="647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00000"/>
                  </a:solidFill>
                  <a:latin typeface="Fira Sans Medium"/>
                </a:rPr>
                <a:t>Modifier assureur</a:t>
              </a:r>
            </a:p>
          </p:txBody>
        </p: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2C57185A-2A3B-4D4B-B9DD-8A2DCCEC6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40459"/>
            <a:ext cx="8206097" cy="488271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D3E9FE-B8FD-432A-A423-4B0E02D58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390" y="3425897"/>
            <a:ext cx="8504810" cy="4997281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DF8337C6-FA37-47B3-92D0-647006BC1777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913665863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92885" y="-7290924"/>
            <a:ext cx="15046966" cy="157521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236487" y="2611459"/>
            <a:ext cx="15022813" cy="6646841"/>
          </a:xfrm>
          <a:custGeom>
            <a:avLst/>
            <a:gdLst/>
            <a:ahLst/>
            <a:cxnLst/>
            <a:rect l="l" t="t" r="r" b="b"/>
            <a:pathLst>
              <a:path w="15022813" h="6646841">
                <a:moveTo>
                  <a:pt x="0" y="0"/>
                </a:moveTo>
                <a:lnTo>
                  <a:pt x="15022813" y="0"/>
                </a:lnTo>
                <a:lnTo>
                  <a:pt x="15022813" y="6646841"/>
                </a:lnTo>
                <a:lnTo>
                  <a:pt x="0" y="6646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20490" y="1321014"/>
            <a:ext cx="2378991" cy="19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</a:rPr>
              <a:t>Retourner à la vue d'ensemble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14800" y="561366"/>
            <a:ext cx="12347985" cy="133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000000"/>
                </a:solidFill>
                <a:latin typeface="Lovelace Text Bold"/>
              </a:rPr>
              <a:t>Liste des assurueurs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1D64A-1F76-4E85-8C4C-37C8BD00F284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94126" y="-3113068"/>
            <a:ext cx="18307590" cy="6226137"/>
            <a:chOff x="0" y="0"/>
            <a:chExt cx="1579634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96344" cy="5372100"/>
            </a:xfrm>
            <a:custGeom>
              <a:avLst/>
              <a:gdLst/>
              <a:ahLst/>
              <a:cxnLst/>
              <a:rect l="l" t="t" r="r" b="b"/>
              <a:pathLst>
                <a:path w="15796344" h="5372100">
                  <a:moveTo>
                    <a:pt x="142456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4245675" y="5372100"/>
                  </a:lnTo>
                  <a:lnTo>
                    <a:pt x="15796344" y="2686050"/>
                  </a:lnTo>
                  <a:lnTo>
                    <a:pt x="1424567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11389528" cy="112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FFFFFF"/>
                </a:solidFill>
                <a:latin typeface="Fira Sans Semi-Bold"/>
              </a:rPr>
              <a:t>Gestion des assureurs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98468" y="3895864"/>
            <a:ext cx="7298168" cy="3306242"/>
            <a:chOff x="0" y="0"/>
            <a:chExt cx="9730890" cy="440832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278" r="2278"/>
            <a:stretch>
              <a:fillRect/>
            </a:stretch>
          </p:blipFill>
          <p:spPr>
            <a:xfrm>
              <a:off x="0" y="0"/>
              <a:ext cx="9730890" cy="440832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691365" y="3895864"/>
            <a:ext cx="7298168" cy="3306242"/>
            <a:chOff x="0" y="0"/>
            <a:chExt cx="9730890" cy="440832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950" r="1950"/>
            <a:stretch>
              <a:fillRect/>
            </a:stretch>
          </p:blipFill>
          <p:spPr>
            <a:xfrm>
              <a:off x="0" y="0"/>
              <a:ext cx="9730890" cy="440832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 rot="-10800000">
            <a:off x="12221590" y="-2498640"/>
            <a:ext cx="4409979" cy="4997280"/>
            <a:chOff x="0" y="0"/>
            <a:chExt cx="4740748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40748" cy="5372100"/>
            </a:xfrm>
            <a:custGeom>
              <a:avLst/>
              <a:gdLst/>
              <a:ahLst/>
              <a:cxnLst/>
              <a:rect l="l" t="t" r="r" b="b"/>
              <a:pathLst>
                <a:path w="4740748" h="5372100">
                  <a:moveTo>
                    <a:pt x="319007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190078" y="5372100"/>
                  </a:lnTo>
                  <a:lnTo>
                    <a:pt x="4740748" y="2686050"/>
                  </a:lnTo>
                  <a:lnTo>
                    <a:pt x="3190078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98468" y="7755857"/>
            <a:ext cx="7298168" cy="1219868"/>
            <a:chOff x="0" y="0"/>
            <a:chExt cx="9730890" cy="162649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79450"/>
              <a:ext cx="9730890" cy="353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204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730890" cy="647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00000"/>
                  </a:solidFill>
                  <a:latin typeface="Fira Sans Medium"/>
                </a:rPr>
                <a:t>Ajouter assureur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91365" y="7755857"/>
            <a:ext cx="7298168" cy="1181768"/>
            <a:chOff x="0" y="0"/>
            <a:chExt cx="9730890" cy="157569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169925"/>
              <a:ext cx="973089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730890" cy="647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00000"/>
                  </a:solidFill>
                  <a:latin typeface="Fira Sans Medium"/>
                </a:rPr>
                <a:t>Modifier assureur</a:t>
              </a:r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333EC90D-F721-496F-A115-6DF6DF892522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24</a:t>
            </a:r>
          </a:p>
        </p:txBody>
      </p:sp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92885" y="-7290924"/>
            <a:ext cx="15046966" cy="157521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497561" y="2171700"/>
            <a:ext cx="15108987" cy="7270808"/>
          </a:xfrm>
          <a:custGeom>
            <a:avLst/>
            <a:gdLst/>
            <a:ahLst/>
            <a:cxnLst/>
            <a:rect l="l" t="t" r="r" b="b"/>
            <a:pathLst>
              <a:path w="15108987" h="6708901">
                <a:moveTo>
                  <a:pt x="0" y="0"/>
                </a:moveTo>
                <a:lnTo>
                  <a:pt x="15108987" y="0"/>
                </a:lnTo>
                <a:lnTo>
                  <a:pt x="15108987" y="6708901"/>
                </a:lnTo>
                <a:lnTo>
                  <a:pt x="0" y="6708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20490" y="1321014"/>
            <a:ext cx="2378991" cy="19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</a:rPr>
              <a:t>Retourner à la vue d'ensemble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23081" y="419100"/>
            <a:ext cx="9457945" cy="1336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000000"/>
                </a:solidFill>
                <a:latin typeface="Lovelace Text Bold"/>
              </a:rPr>
              <a:t>Liste des motifs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0A9C931-A94F-4F5A-A319-4ACD5B962E99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94126" y="-3113068"/>
            <a:ext cx="18307590" cy="6226137"/>
            <a:chOff x="0" y="0"/>
            <a:chExt cx="1579634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96344" cy="5372100"/>
            </a:xfrm>
            <a:custGeom>
              <a:avLst/>
              <a:gdLst/>
              <a:ahLst/>
              <a:cxnLst/>
              <a:rect l="l" t="t" r="r" b="b"/>
              <a:pathLst>
                <a:path w="15796344" h="5372100">
                  <a:moveTo>
                    <a:pt x="142456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4245675" y="5372100"/>
                  </a:lnTo>
                  <a:lnTo>
                    <a:pt x="15796344" y="2686050"/>
                  </a:lnTo>
                  <a:lnTo>
                    <a:pt x="1424567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11389528" cy="112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FFFFFF"/>
                </a:solidFill>
                <a:latin typeface="Fira Sans Semi-Bold"/>
              </a:rPr>
              <a:t>Gestion des motifs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98468" y="3895864"/>
            <a:ext cx="7298168" cy="3306242"/>
            <a:chOff x="0" y="0"/>
            <a:chExt cx="9730890" cy="440832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677" r="1677"/>
            <a:stretch>
              <a:fillRect/>
            </a:stretch>
          </p:blipFill>
          <p:spPr>
            <a:xfrm>
              <a:off x="0" y="0"/>
              <a:ext cx="9730890" cy="440832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144000" y="3895864"/>
            <a:ext cx="8115300" cy="3306242"/>
            <a:chOff x="0" y="0"/>
            <a:chExt cx="10820400" cy="440832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t="495" b="495"/>
            <a:stretch>
              <a:fillRect/>
            </a:stretch>
          </p:blipFill>
          <p:spPr>
            <a:xfrm>
              <a:off x="0" y="0"/>
              <a:ext cx="10820400" cy="440832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 rot="-10800000">
            <a:off x="12221590" y="-2498640"/>
            <a:ext cx="4409979" cy="4997280"/>
            <a:chOff x="0" y="0"/>
            <a:chExt cx="4740748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40748" cy="5372100"/>
            </a:xfrm>
            <a:custGeom>
              <a:avLst/>
              <a:gdLst/>
              <a:ahLst/>
              <a:cxnLst/>
              <a:rect l="l" t="t" r="r" b="b"/>
              <a:pathLst>
                <a:path w="4740748" h="5372100">
                  <a:moveTo>
                    <a:pt x="319007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190078" y="5372100"/>
                  </a:lnTo>
                  <a:lnTo>
                    <a:pt x="4740748" y="2686050"/>
                  </a:lnTo>
                  <a:lnTo>
                    <a:pt x="3190078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98468" y="7755857"/>
            <a:ext cx="7298168" cy="1177958"/>
            <a:chOff x="0" y="-38100"/>
            <a:chExt cx="9730890" cy="157061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79450"/>
              <a:ext cx="9730890" cy="353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204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730890" cy="647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 dirty="0" err="1">
                  <a:solidFill>
                    <a:srgbClr val="000000"/>
                  </a:solidFill>
                  <a:latin typeface="Fira Sans Medium"/>
                </a:rPr>
                <a:t>Ajouter</a:t>
              </a:r>
              <a:r>
                <a:rPr lang="en-US" sz="3000" spc="-60" dirty="0">
                  <a:solidFill>
                    <a:srgbClr val="000000"/>
                  </a:solidFill>
                  <a:latin typeface="Fira Sans Medium"/>
                </a:rPr>
                <a:t> motif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91365" y="7727282"/>
            <a:ext cx="7298168" cy="1210344"/>
            <a:chOff x="0" y="-38100"/>
            <a:chExt cx="9730890" cy="161379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169925"/>
              <a:ext cx="9730890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730890" cy="647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 dirty="0">
                  <a:solidFill>
                    <a:srgbClr val="000000"/>
                  </a:solidFill>
                  <a:latin typeface="Fira Sans Medium"/>
                </a:rPr>
                <a:t>Modifier motif</a:t>
              </a:r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8E1A287B-E1CD-47CC-99BD-E945F76042CC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26</a:t>
            </a:r>
          </a:p>
        </p:txBody>
      </p:sp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94126" y="-3113068"/>
            <a:ext cx="18307590" cy="6226137"/>
            <a:chOff x="0" y="0"/>
            <a:chExt cx="1579634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96344" cy="5372100"/>
            </a:xfrm>
            <a:custGeom>
              <a:avLst/>
              <a:gdLst/>
              <a:ahLst/>
              <a:cxnLst/>
              <a:rect l="l" t="t" r="r" b="b"/>
              <a:pathLst>
                <a:path w="15796344" h="5372100">
                  <a:moveTo>
                    <a:pt x="142456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4245675" y="5372100"/>
                  </a:lnTo>
                  <a:lnTo>
                    <a:pt x="15796344" y="2686050"/>
                  </a:lnTo>
                  <a:lnTo>
                    <a:pt x="1424567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104900"/>
            <a:ext cx="11389528" cy="112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17"/>
              </a:lnSpc>
              <a:spcBef>
                <a:spcPct val="0"/>
              </a:spcBef>
            </a:pPr>
            <a:r>
              <a:rPr lang="en-US" sz="7925" dirty="0">
                <a:solidFill>
                  <a:srgbClr val="FFFFFF"/>
                </a:solidFill>
                <a:latin typeface="Fira Sans Semi-Bold"/>
              </a:rPr>
              <a:t>Liste des contacts</a:t>
            </a: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2221590" y="-2498640"/>
            <a:ext cx="4409979" cy="4997280"/>
            <a:chOff x="0" y="0"/>
            <a:chExt cx="4740748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748" cy="5372100"/>
            </a:xfrm>
            <a:custGeom>
              <a:avLst/>
              <a:gdLst/>
              <a:ahLst/>
              <a:cxnLst/>
              <a:rect l="l" t="t" r="r" b="b"/>
              <a:pathLst>
                <a:path w="4740748" h="5372100">
                  <a:moveTo>
                    <a:pt x="319007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190078" y="5372100"/>
                  </a:lnTo>
                  <a:lnTo>
                    <a:pt x="4740748" y="2686050"/>
                  </a:lnTo>
                  <a:lnTo>
                    <a:pt x="3190078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167411" y="3543300"/>
            <a:ext cx="13455417" cy="5731531"/>
          </a:xfrm>
          <a:custGeom>
            <a:avLst/>
            <a:gdLst/>
            <a:ahLst/>
            <a:cxnLst/>
            <a:rect l="l" t="t" r="r" b="b"/>
            <a:pathLst>
              <a:path w="13455417" h="5731531">
                <a:moveTo>
                  <a:pt x="0" y="0"/>
                </a:moveTo>
                <a:lnTo>
                  <a:pt x="13455417" y="0"/>
                </a:lnTo>
                <a:lnTo>
                  <a:pt x="13455417" y="5731531"/>
                </a:lnTo>
                <a:lnTo>
                  <a:pt x="0" y="5731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8468" y="8630920"/>
            <a:ext cx="7298168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04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691365" y="8621395"/>
            <a:ext cx="7298168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6E49775-6147-498F-9E56-EEC65970BBE5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27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7206" cy="3223913"/>
            </a:xfrm>
            <a:custGeom>
              <a:avLst/>
              <a:gdLst/>
              <a:ahLst/>
              <a:cxnLst/>
              <a:rect l="l" t="t" r="r" b="b"/>
              <a:pathLst>
                <a:path w="597206" h="3223913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206" cy="3098791"/>
            </a:xfrm>
            <a:custGeom>
              <a:avLst/>
              <a:gdLst/>
              <a:ahLst/>
              <a:cxnLst/>
              <a:rect l="l" t="t" r="r" b="b"/>
              <a:pathLst>
                <a:path w="597206" h="3098791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798449" y="-3792316"/>
            <a:ext cx="10518155" cy="105181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3738427" y="-3006635"/>
            <a:ext cx="8946750" cy="89467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5873" tIns="35873" rIns="35873" bIns="35873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85248" y="820739"/>
            <a:ext cx="9283384" cy="1734271"/>
            <a:chOff x="0" y="0"/>
            <a:chExt cx="1419439" cy="2651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9439" cy="265172"/>
            </a:xfrm>
            <a:custGeom>
              <a:avLst/>
              <a:gdLst/>
              <a:ahLst/>
              <a:cxnLst/>
              <a:rect l="l" t="t" r="r" b="b"/>
              <a:pathLst>
                <a:path w="1419439" h="265172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250995"/>
                  </a:lnTo>
                  <a:cubicBezTo>
                    <a:pt x="1419439" y="254755"/>
                    <a:pt x="1417946" y="258361"/>
                    <a:pt x="1415287" y="261019"/>
                  </a:cubicBezTo>
                  <a:cubicBezTo>
                    <a:pt x="1412628" y="263678"/>
                    <a:pt x="1409022" y="265172"/>
                    <a:pt x="1405262" y="265172"/>
                  </a:cubicBezTo>
                  <a:lnTo>
                    <a:pt x="14177" y="265172"/>
                  </a:lnTo>
                  <a:cubicBezTo>
                    <a:pt x="10417" y="265172"/>
                    <a:pt x="6811" y="263678"/>
                    <a:pt x="4152" y="261019"/>
                  </a:cubicBezTo>
                  <a:cubicBezTo>
                    <a:pt x="1494" y="258361"/>
                    <a:pt x="0" y="254755"/>
                    <a:pt x="0" y="250995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419439" cy="293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030726" y="3547365"/>
            <a:ext cx="12071708" cy="530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988" lvl="1" indent="-466994">
              <a:lnSpc>
                <a:spcPts val="6056"/>
              </a:lnSpc>
              <a:buFont typeface="Arial"/>
              <a:buChar char="•"/>
            </a:pPr>
            <a:r>
              <a:rPr lang="en-US" sz="4326" dirty="0">
                <a:solidFill>
                  <a:srgbClr val="000000"/>
                </a:solidFill>
                <a:latin typeface="Libre Baskerville"/>
              </a:rPr>
              <a:t>Solution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répondant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efficacement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à la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demande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croissante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de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résiliation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d'assurance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en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ligne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.</a:t>
            </a:r>
          </a:p>
          <a:p>
            <a:pPr marL="933988" lvl="1" indent="-466994">
              <a:lnSpc>
                <a:spcPts val="6056"/>
              </a:lnSpc>
              <a:spcBef>
                <a:spcPct val="0"/>
              </a:spcBef>
              <a:buFont typeface="Arial"/>
              <a:buChar char="•"/>
            </a:pP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Approche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centrée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sur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l'utilisateur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avec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une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optimisation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continue pour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une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expérience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 sans </a:t>
            </a:r>
            <a:r>
              <a:rPr lang="en-US" sz="4326" dirty="0" err="1">
                <a:solidFill>
                  <a:srgbClr val="000000"/>
                </a:solidFill>
                <a:latin typeface="Libre Baskerville"/>
              </a:rPr>
              <a:t>heurts</a:t>
            </a:r>
            <a:r>
              <a:rPr lang="en-US" sz="4326" dirty="0">
                <a:solidFill>
                  <a:srgbClr val="000000"/>
                </a:solidFill>
                <a:latin typeface="Libre Baskerville"/>
              </a:rPr>
              <a:t>.</a:t>
            </a:r>
          </a:p>
          <a:p>
            <a:pPr>
              <a:lnSpc>
                <a:spcPts val="6056"/>
              </a:lnSpc>
              <a:spcBef>
                <a:spcPct val="0"/>
              </a:spcBef>
            </a:pPr>
            <a:endParaRPr lang="en-US" sz="4326" dirty="0">
              <a:solidFill>
                <a:srgbClr val="000000"/>
              </a:solidFill>
              <a:latin typeface="Libre Baskerville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4067426" y="3633090"/>
            <a:ext cx="1926599" cy="1926599"/>
          </a:xfrm>
          <a:custGeom>
            <a:avLst/>
            <a:gdLst/>
            <a:ahLst/>
            <a:cxnLst/>
            <a:rect l="l" t="t" r="r" b="b"/>
            <a:pathLst>
              <a:path w="1926599" h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719777" y="1106007"/>
            <a:ext cx="8162131" cy="100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2"/>
              </a:lnSpc>
              <a:spcBef>
                <a:spcPct val="0"/>
              </a:spcBef>
            </a:pPr>
            <a:r>
              <a:rPr lang="en-US" sz="5558">
                <a:solidFill>
                  <a:srgbClr val="2C5398"/>
                </a:solidFill>
                <a:latin typeface="Telegraf Bold"/>
              </a:rPr>
              <a:t>Conclusion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DEB00A34-CB55-4C77-AC0C-658CC6FCAF70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28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273589" y="2533537"/>
            <a:ext cx="732274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3600" dirty="0">
                <a:solidFill>
                  <a:srgbClr val="000000"/>
                </a:solidFill>
                <a:latin typeface="Fira Sans"/>
              </a:rPr>
              <a:t>Cadre de </a:t>
            </a:r>
            <a:r>
              <a:rPr lang="en-US" sz="3600" dirty="0" err="1">
                <a:solidFill>
                  <a:srgbClr val="000000"/>
                </a:solidFill>
                <a:latin typeface="Fira Sans"/>
              </a:rPr>
              <a:t>projet</a:t>
            </a:r>
            <a:endParaRPr lang="en-US" sz="3375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771602" y="2658956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884995" y="2710438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spc="-162">
                <a:solidFill>
                  <a:srgbClr val="FFFFFF"/>
                </a:solidFill>
                <a:latin typeface="Lovelo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77600" y="3799933"/>
            <a:ext cx="732274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75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"/>
              </a:rPr>
              <a:t>Specification des </a:t>
            </a:r>
            <a:r>
              <a:rPr lang="en-US" sz="3600" dirty="0" err="1">
                <a:solidFill>
                  <a:srgbClr val="000000"/>
                </a:solidFill>
                <a:latin typeface="Fira Sans"/>
              </a:rPr>
              <a:t>besoins</a:t>
            </a:r>
            <a:endParaRPr lang="en-US" sz="3375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771605" y="3903498"/>
            <a:ext cx="771999" cy="7719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876974" y="390274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spc="-162" dirty="0">
                <a:solidFill>
                  <a:srgbClr val="FFFFFF"/>
                </a:solidFill>
                <a:latin typeface="Lovelo"/>
              </a:rPr>
              <a:t>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771603" y="6795716"/>
            <a:ext cx="771999" cy="77199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848334" y="6795716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spc="-162" dirty="0">
                <a:solidFill>
                  <a:srgbClr val="FFFFFF"/>
                </a:solidFill>
                <a:latin typeface="Lovelo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77600" y="5232771"/>
            <a:ext cx="732274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75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"/>
              </a:rPr>
              <a:t>Conception</a:t>
            </a:r>
            <a:endParaRPr lang="en-US" sz="3375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9771602" y="5328676"/>
            <a:ext cx="771999" cy="771999"/>
            <a:chOff x="0" y="-351076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-351076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884995" y="530484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spc="-162" dirty="0">
                <a:solidFill>
                  <a:srgbClr val="FFFFFF"/>
                </a:solidFill>
                <a:latin typeface="Lovelo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600" y="8106063"/>
            <a:ext cx="732274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75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"/>
              </a:rPr>
              <a:t>Conclusion</a:t>
            </a:r>
            <a:endParaRPr lang="en-US" sz="3375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9771602" y="8220894"/>
            <a:ext cx="771999" cy="77199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848334" y="8220894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spc="-162" dirty="0">
                <a:solidFill>
                  <a:srgbClr val="FFFFFF"/>
                </a:solidFill>
                <a:latin typeface="Lovelo"/>
              </a:rPr>
              <a:t>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2292" y="693928"/>
            <a:ext cx="6322108" cy="12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9600" dirty="0">
                <a:solidFill>
                  <a:srgbClr val="7E3325"/>
                </a:solidFill>
                <a:latin typeface="Open Sans Bold"/>
              </a:rPr>
              <a:t>PLAN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A0028E7E-838D-45ED-BE7A-700666AF4B15}"/>
              </a:ext>
            </a:extLst>
          </p:cNvPr>
          <p:cNvSpPr txBox="1"/>
          <p:nvPr/>
        </p:nvSpPr>
        <p:spPr>
          <a:xfrm>
            <a:off x="11277600" y="6616545"/>
            <a:ext cx="732274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75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Fira Sans"/>
              </a:rPr>
              <a:t>Réalisation</a:t>
            </a:r>
            <a:endParaRPr lang="en-US" sz="3375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328709AE-D0A5-41FB-8DCF-DE994FB7E9C8}"/>
              </a:ext>
            </a:extLst>
          </p:cNvPr>
          <p:cNvGrpSpPr/>
          <p:nvPr/>
        </p:nvGrpSpPr>
        <p:grpSpPr>
          <a:xfrm>
            <a:off x="-5379720" y="-584269"/>
            <a:ext cx="12447308" cy="12447258"/>
            <a:chOff x="0" y="0"/>
            <a:chExt cx="6350000" cy="6349975"/>
          </a:xfrm>
        </p:grpSpPr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336CCB1B-377B-408D-99A5-B1291560272B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6666" r="-1666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6" name="TextBox 7">
            <a:extLst>
              <a:ext uri="{FF2B5EF4-FFF2-40B4-BE49-F238E27FC236}">
                <a16:creationId xmlns:a16="http://schemas.microsoft.com/office/drawing/2014/main" id="{27856898-D24B-46E5-A210-5890BA53A401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6" grpId="0"/>
      <p:bldP spid="20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7506" y="-1017634"/>
            <a:ext cx="19667056" cy="11304634"/>
          </a:xfrm>
          <a:custGeom>
            <a:avLst/>
            <a:gdLst/>
            <a:ahLst/>
            <a:cxnLst/>
            <a:rect l="l" t="t" r="r" b="b"/>
            <a:pathLst>
              <a:path w="19667056" h="11304634">
                <a:moveTo>
                  <a:pt x="0" y="0"/>
                </a:moveTo>
                <a:lnTo>
                  <a:pt x="19667056" y="0"/>
                </a:lnTo>
                <a:lnTo>
                  <a:pt x="19667056" y="11304634"/>
                </a:lnTo>
                <a:lnTo>
                  <a:pt x="0" y="1130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39" b="-197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9145" y="2522465"/>
            <a:ext cx="16610155" cy="345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07"/>
              </a:lnSpc>
              <a:spcBef>
                <a:spcPct val="0"/>
              </a:spcBef>
            </a:pPr>
            <a:r>
              <a:rPr lang="en-US" sz="9933">
                <a:solidFill>
                  <a:srgbClr val="FFFFFF"/>
                </a:solidFill>
                <a:latin typeface="Open Sans Bold"/>
              </a:rPr>
              <a:t>Merci Pour Votre Attention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92885" y="-7290924"/>
            <a:ext cx="15046966" cy="1575212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188237" y="423216"/>
            <a:ext cx="2189368" cy="2031154"/>
          </a:xfrm>
          <a:custGeom>
            <a:avLst/>
            <a:gdLst/>
            <a:ahLst/>
            <a:cxnLst/>
            <a:rect l="l" t="t" r="r" b="b"/>
            <a:pathLst>
              <a:path w="3170990" h="2589764">
                <a:moveTo>
                  <a:pt x="0" y="0"/>
                </a:moveTo>
                <a:lnTo>
                  <a:pt x="3170989" y="0"/>
                </a:lnTo>
                <a:lnTo>
                  <a:pt x="3170989" y="2589764"/>
                </a:lnTo>
                <a:lnTo>
                  <a:pt x="0" y="2589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48000" y="4014109"/>
            <a:ext cx="13030199" cy="5783971"/>
          </a:xfrm>
          <a:custGeom>
            <a:avLst/>
            <a:gdLst/>
            <a:ahLst/>
            <a:cxnLst/>
            <a:rect l="l" t="t" r="r" b="b"/>
            <a:pathLst>
              <a:path w="6571402" h="5783971">
                <a:moveTo>
                  <a:pt x="0" y="0"/>
                </a:moveTo>
                <a:lnTo>
                  <a:pt x="6571402" y="0"/>
                </a:lnTo>
                <a:lnTo>
                  <a:pt x="6571402" y="5783971"/>
                </a:lnTo>
                <a:lnTo>
                  <a:pt x="0" y="5783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51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5955" y="423216"/>
            <a:ext cx="13857372" cy="2751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24"/>
              </a:lnSpc>
              <a:spcBef>
                <a:spcPct val="0"/>
              </a:spcBef>
            </a:pPr>
            <a:r>
              <a:rPr lang="en-US" sz="7874" dirty="0" err="1">
                <a:solidFill>
                  <a:srgbClr val="000000"/>
                </a:solidFill>
                <a:latin typeface="Lovelo"/>
              </a:rPr>
              <a:t>Présentation</a:t>
            </a:r>
            <a:r>
              <a:rPr lang="en-US" sz="7874" dirty="0">
                <a:solidFill>
                  <a:srgbClr val="000000"/>
                </a:solidFill>
                <a:latin typeface="Lovelo"/>
              </a:rPr>
              <a:t> de </a:t>
            </a:r>
            <a:r>
              <a:rPr lang="en-US" sz="7874" dirty="0" err="1">
                <a:solidFill>
                  <a:srgbClr val="000000"/>
                </a:solidFill>
                <a:latin typeface="Lovelo"/>
              </a:rPr>
              <a:t>l’entreprise</a:t>
            </a:r>
            <a:endParaRPr lang="en-US" sz="7874" dirty="0">
              <a:solidFill>
                <a:srgbClr val="000000"/>
              </a:solidFill>
              <a:latin typeface="Lovelo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3E17F45A-7119-4C8B-A62F-9CA0E96897EB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587123" y="-2751112"/>
            <a:ext cx="7395802" cy="5502224"/>
            <a:chOff x="0" y="0"/>
            <a:chExt cx="7220896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0896" cy="5372100"/>
            </a:xfrm>
            <a:custGeom>
              <a:avLst/>
              <a:gdLst/>
              <a:ahLst/>
              <a:cxnLst/>
              <a:rect l="l" t="t" r="r" b="b"/>
              <a:pathLst>
                <a:path w="7220896" h="5372100">
                  <a:moveTo>
                    <a:pt x="567022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70226" y="5372100"/>
                  </a:lnTo>
                  <a:lnTo>
                    <a:pt x="7220896" y="2686050"/>
                  </a:lnTo>
                  <a:lnTo>
                    <a:pt x="5670226" y="0"/>
                  </a:lnTo>
                  <a:close/>
                </a:path>
              </a:pathLst>
            </a:custGeom>
            <a:solidFill>
              <a:srgbClr val="318F9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1621759" y="-1739113"/>
            <a:ext cx="2929239" cy="3013773"/>
            <a:chOff x="0" y="0"/>
            <a:chExt cx="5221416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21416" cy="5372100"/>
            </a:xfrm>
            <a:custGeom>
              <a:avLst/>
              <a:gdLst/>
              <a:ahLst/>
              <a:cxnLst/>
              <a:rect l="l" t="t" r="r" b="b"/>
              <a:pathLst>
                <a:path w="5221416" h="5372100">
                  <a:moveTo>
                    <a:pt x="367074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70746" y="5372100"/>
                  </a:lnTo>
                  <a:lnTo>
                    <a:pt x="5221416" y="2686050"/>
                  </a:lnTo>
                  <a:lnTo>
                    <a:pt x="3670746" y="0"/>
                  </a:lnTo>
                  <a:close/>
                </a:path>
              </a:pathLst>
            </a:custGeom>
            <a:solidFill>
              <a:srgbClr val="B1DDE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1643644" y="9951501"/>
            <a:ext cx="17768494" cy="1949023"/>
            <a:chOff x="0" y="0"/>
            <a:chExt cx="48975363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975364" cy="5372100"/>
            </a:xfrm>
            <a:custGeom>
              <a:avLst/>
              <a:gdLst/>
              <a:ahLst/>
              <a:cxnLst/>
              <a:rect l="l" t="t" r="r" b="b"/>
              <a:pathLst>
                <a:path w="48975364" h="5372100">
                  <a:moveTo>
                    <a:pt x="4742469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7424693" y="5372100"/>
                  </a:lnTo>
                  <a:lnTo>
                    <a:pt x="48975364" y="2686050"/>
                  </a:lnTo>
                  <a:lnTo>
                    <a:pt x="47424693" y="0"/>
                  </a:lnTo>
                  <a:close/>
                </a:path>
              </a:pathLst>
            </a:custGeom>
            <a:solidFill>
              <a:srgbClr val="318F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5449933" y="2423995"/>
            <a:ext cx="6834305" cy="6834305"/>
          </a:xfrm>
          <a:custGeom>
            <a:avLst/>
            <a:gdLst/>
            <a:ahLst/>
            <a:cxnLst/>
            <a:rect l="l" t="t" r="r" b="b"/>
            <a:pathLst>
              <a:path w="6834305" h="6834305">
                <a:moveTo>
                  <a:pt x="0" y="0"/>
                </a:moveTo>
                <a:lnTo>
                  <a:pt x="6834305" y="0"/>
                </a:lnTo>
                <a:lnTo>
                  <a:pt x="6834305" y="6834305"/>
                </a:lnTo>
                <a:lnTo>
                  <a:pt x="0" y="683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886201" y="537527"/>
            <a:ext cx="803198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505E"/>
                </a:solidFill>
                <a:latin typeface="Open Sans Bold"/>
              </a:rPr>
              <a:t>Etude de l’existant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94FBDE6-41EB-4217-81C9-162E25756BE4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3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76055" y="-1177602"/>
            <a:ext cx="9852713" cy="11676274"/>
            <a:chOff x="0" y="0"/>
            <a:chExt cx="13136951" cy="15568366"/>
          </a:xfrm>
        </p:grpSpPr>
        <p:sp>
          <p:nvSpPr>
            <p:cNvPr id="3" name="Freeform 3"/>
            <p:cNvSpPr/>
            <p:nvPr/>
          </p:nvSpPr>
          <p:spPr>
            <a:xfrm flipV="1">
              <a:off x="0" y="0"/>
              <a:ext cx="10199044" cy="5823319"/>
            </a:xfrm>
            <a:custGeom>
              <a:avLst/>
              <a:gdLst/>
              <a:ahLst/>
              <a:cxnLst/>
              <a:rect l="l" t="t" r="r" b="b"/>
              <a:pathLst>
                <a:path w="10199044" h="5823319">
                  <a:moveTo>
                    <a:pt x="0" y="5823319"/>
                  </a:moveTo>
                  <a:lnTo>
                    <a:pt x="10199044" y="5823319"/>
                  </a:lnTo>
                  <a:lnTo>
                    <a:pt x="10199044" y="0"/>
                  </a:lnTo>
                  <a:lnTo>
                    <a:pt x="0" y="0"/>
                  </a:lnTo>
                  <a:lnTo>
                    <a:pt x="0" y="582331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 rot="-10800000">
              <a:off x="2115666" y="3513875"/>
              <a:ext cx="11021285" cy="12054491"/>
              <a:chOff x="0" y="0"/>
              <a:chExt cx="4911651" cy="537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911651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911651" h="5372100">
                    <a:moveTo>
                      <a:pt x="33609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60981" y="5372100"/>
                    </a:lnTo>
                    <a:lnTo>
                      <a:pt x="4911651" y="2686050"/>
                    </a:lnTo>
                    <a:lnTo>
                      <a:pt x="3360981" y="0"/>
                    </a:lnTo>
                    <a:close/>
                  </a:path>
                </a:pathLst>
              </a:custGeom>
              <a:solidFill>
                <a:srgbClr val="318F9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" name="Freeform 6"/>
          <p:cNvSpPr/>
          <p:nvPr/>
        </p:nvSpPr>
        <p:spPr>
          <a:xfrm>
            <a:off x="4476486" y="2507471"/>
            <a:ext cx="10860386" cy="6136118"/>
          </a:xfrm>
          <a:custGeom>
            <a:avLst/>
            <a:gdLst/>
            <a:ahLst/>
            <a:cxnLst/>
            <a:rect l="l" t="t" r="r" b="b"/>
            <a:pathLst>
              <a:path w="10860386" h="6136118">
                <a:moveTo>
                  <a:pt x="0" y="0"/>
                </a:moveTo>
                <a:lnTo>
                  <a:pt x="10860386" y="0"/>
                </a:lnTo>
                <a:lnTo>
                  <a:pt x="10860386" y="6136118"/>
                </a:lnTo>
                <a:lnTo>
                  <a:pt x="0" y="6136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562601" y="537527"/>
            <a:ext cx="6811684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505E"/>
                </a:solidFill>
                <a:latin typeface="Open Sans Bold"/>
              </a:rPr>
              <a:t>Etude de l’existant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A633B-86D0-43AA-818C-1485D5B042B3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0A3C1D4-7664-49E2-B3F7-30E412D95C53}"/>
              </a:ext>
            </a:extLst>
          </p:cNvPr>
          <p:cNvSpPr txBox="1">
            <a:spLocks/>
          </p:cNvSpPr>
          <p:nvPr/>
        </p:nvSpPr>
        <p:spPr>
          <a:xfrm>
            <a:off x="479378" y="4519186"/>
            <a:ext cx="9060408" cy="1988345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7200" b="1">
                <a:latin typeface="Fira Sans Extra Condensed" panose="020B0503050000020004" pitchFamily="34" charset="0"/>
              </a:rPr>
              <a:t>Spécification des besoins</a:t>
            </a:r>
            <a:endParaRPr lang="fr-FR" sz="7200" b="1" dirty="0">
              <a:latin typeface="Fira Sans Extra Condensed" panose="020B0503050000020004" pitchFamily="34" charset="0"/>
            </a:endParaRPr>
          </a:p>
        </p:txBody>
      </p:sp>
      <p:pic>
        <p:nvPicPr>
          <p:cNvPr id="5" name="Image 9">
            <a:extLst>
              <a:ext uri="{FF2B5EF4-FFF2-40B4-BE49-F238E27FC236}">
                <a16:creationId xmlns:a16="http://schemas.microsoft.com/office/drawing/2014/main" id="{A2B0AD99-C737-4F6F-992B-C25EAC2B1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-791853"/>
            <a:ext cx="10287000" cy="10287000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7148EE54-A629-4F69-91AE-B5C53C9E68BE}"/>
              </a:ext>
            </a:extLst>
          </p:cNvPr>
          <p:cNvGrpSpPr/>
          <p:nvPr/>
        </p:nvGrpSpPr>
        <p:grpSpPr>
          <a:xfrm>
            <a:off x="-13106400" y="-7429500"/>
            <a:ext cx="15046966" cy="15752129"/>
            <a:chOff x="0" y="0"/>
            <a:chExt cx="6350000" cy="63500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6CD6E5BB-5096-40D0-8615-F803A54A8A4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C5398"/>
            </a:solidFill>
          </p:spPr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361B15E3-A2C5-4276-97FA-E89F6B0F08D3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68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78778" y="1474516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S’authentifier</a:t>
            </a:r>
            <a:endParaRPr lang="en-US" sz="3000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278778" y="2255566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Gérer</a:t>
            </a: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 les </a:t>
            </a: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assureur</a:t>
            </a:r>
            <a:endParaRPr lang="en-US" sz="3000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78778" y="3036616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Gérer</a:t>
            </a: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 les motif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54540" y="1503091"/>
            <a:ext cx="6337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7FB5BF"/>
                </a:solidFill>
                <a:latin typeface="Fira Sans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54540" y="2284141"/>
            <a:ext cx="6337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7FB5BF"/>
                </a:solidFill>
                <a:latin typeface="Fira Sans Medium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54540" y="3065191"/>
            <a:ext cx="6337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7FB5BF"/>
                </a:solidFill>
                <a:latin typeface="Fira Sans Medium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54540" y="3843237"/>
            <a:ext cx="6337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7FB5BF"/>
                </a:solidFill>
                <a:latin typeface="Fira Sans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8778" y="3814662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Repondre</a:t>
            </a: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 aux contacts</a:t>
            </a:r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-2586413" y="-1458975"/>
            <a:ext cx="9822161" cy="6226137"/>
            <a:chOff x="0" y="0"/>
            <a:chExt cx="8474859" cy="5372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B1DDE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3212896" y="1066800"/>
            <a:ext cx="11075127" cy="10287000"/>
            <a:chOff x="0" y="0"/>
            <a:chExt cx="5783678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83678" cy="5372100"/>
            </a:xfrm>
            <a:custGeom>
              <a:avLst/>
              <a:gdLst/>
              <a:ahLst/>
              <a:cxnLst/>
              <a:rect l="l" t="t" r="r" b="b"/>
              <a:pathLst>
                <a:path w="5783678" h="5372100">
                  <a:moveTo>
                    <a:pt x="423300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33008" y="5372100"/>
                  </a:lnTo>
                  <a:lnTo>
                    <a:pt x="5783678" y="2686050"/>
                  </a:lnTo>
                  <a:lnTo>
                    <a:pt x="4233008" y="0"/>
                  </a:lnTo>
                  <a:close/>
                </a:path>
              </a:pathLst>
            </a:custGeom>
            <a:solidFill>
              <a:srgbClr val="318F9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4323178"/>
            <a:ext cx="4755337" cy="209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52"/>
              </a:lnSpc>
              <a:spcBef>
                <a:spcPct val="0"/>
              </a:spcBef>
            </a:pPr>
            <a:r>
              <a:rPr lang="en-US" sz="6425" dirty="0">
                <a:solidFill>
                  <a:srgbClr val="FFFFFF"/>
                </a:solidFill>
                <a:latin typeface="Fira Sans Semi-Bold"/>
              </a:rPr>
              <a:t>Besoins fonctionnels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97962" y="165100"/>
            <a:ext cx="5265837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00505E"/>
                </a:solidFill>
                <a:latin typeface="Open Sans Bold"/>
              </a:rPr>
              <a:t>Administrateur</a:t>
            </a:r>
            <a:endParaRPr lang="en-US" sz="5000" dirty="0">
              <a:solidFill>
                <a:srgbClr val="00505E"/>
              </a:solidFill>
              <a:latin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96618" y="4936429"/>
            <a:ext cx="3638582" cy="838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505E"/>
                </a:solidFill>
                <a:latin typeface="Open Sans Bold"/>
              </a:rPr>
              <a:t>Utilisateur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81688" y="6464001"/>
            <a:ext cx="6337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7FB5BF"/>
                </a:solidFill>
                <a:latin typeface="Fira Sans Medium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70079" y="7242047"/>
            <a:ext cx="6337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7FB5BF"/>
                </a:solidFill>
                <a:latin typeface="Fira Sans Medium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53648" y="8298345"/>
            <a:ext cx="6337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7FB5BF"/>
                </a:solidFill>
                <a:latin typeface="Fira Sans Medium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72600" y="6435426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Resiler</a:t>
            </a: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leur</a:t>
            </a: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contrat</a:t>
            </a: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E9D1D1-84CA-4A51-9893-78C5CC1A9B82}"/>
              </a:ext>
            </a:extLst>
          </p:cNvPr>
          <p:cNvSpPr txBox="1"/>
          <p:nvPr/>
        </p:nvSpPr>
        <p:spPr>
          <a:xfrm>
            <a:off x="9384210" y="7213472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Contacter</a:t>
            </a: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l’administarteur</a:t>
            </a:r>
            <a:endParaRPr lang="en-US" sz="3000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FD94D810-1579-4E93-895C-A1B2DF0A99AB}"/>
              </a:ext>
            </a:extLst>
          </p:cNvPr>
          <p:cNvSpPr txBox="1"/>
          <p:nvPr/>
        </p:nvSpPr>
        <p:spPr>
          <a:xfrm>
            <a:off x="9336505" y="8261197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Consulter base de </a:t>
            </a: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connisance</a:t>
            </a:r>
            <a:endParaRPr lang="en-US" sz="3000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383AEA68-A69F-46FB-9758-F26CE312E1AC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9" grpId="0"/>
      <p:bldP spid="20" grpId="0"/>
      <p:bldP spid="21" grpId="0"/>
      <p:bldP spid="22" grpId="0"/>
      <p:bldP spid="24" grpId="0"/>
      <p:bldP spid="27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586413" y="-1458975"/>
            <a:ext cx="9822161" cy="6226137"/>
            <a:chOff x="0" y="0"/>
            <a:chExt cx="8474859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318F9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3212896" y="1066800"/>
            <a:ext cx="11075127" cy="10287000"/>
            <a:chOff x="0" y="0"/>
            <a:chExt cx="5783678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83678" cy="5372100"/>
            </a:xfrm>
            <a:custGeom>
              <a:avLst/>
              <a:gdLst/>
              <a:ahLst/>
              <a:cxnLst/>
              <a:rect l="l" t="t" r="r" b="b"/>
              <a:pathLst>
                <a:path w="5783678" h="5372100">
                  <a:moveTo>
                    <a:pt x="423300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33008" y="5372100"/>
                  </a:lnTo>
                  <a:lnTo>
                    <a:pt x="5783678" y="2686050"/>
                  </a:lnTo>
                  <a:lnTo>
                    <a:pt x="4233008" y="0"/>
                  </a:lnTo>
                  <a:close/>
                </a:path>
              </a:pathLst>
            </a:custGeom>
            <a:solidFill>
              <a:srgbClr val="B1DDE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942588" y="1086435"/>
            <a:ext cx="5030462" cy="2837865"/>
          </a:xfrm>
          <a:custGeom>
            <a:avLst/>
            <a:gdLst/>
            <a:ahLst/>
            <a:cxnLst/>
            <a:rect l="l" t="t" r="r" b="b"/>
            <a:pathLst>
              <a:path w="5614066" h="3742711">
                <a:moveTo>
                  <a:pt x="0" y="0"/>
                </a:moveTo>
                <a:lnTo>
                  <a:pt x="5614066" y="0"/>
                </a:lnTo>
                <a:lnTo>
                  <a:pt x="5614066" y="3742711"/>
                </a:lnTo>
                <a:lnTo>
                  <a:pt x="0" y="3742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899025" y="4785337"/>
            <a:ext cx="4876517" cy="3123832"/>
          </a:xfrm>
          <a:custGeom>
            <a:avLst/>
            <a:gdLst/>
            <a:ahLst/>
            <a:cxnLst/>
            <a:rect l="l" t="t" r="r" b="b"/>
            <a:pathLst>
              <a:path w="4876517" h="3123832">
                <a:moveTo>
                  <a:pt x="0" y="0"/>
                </a:moveTo>
                <a:lnTo>
                  <a:pt x="4876517" y="0"/>
                </a:lnTo>
                <a:lnTo>
                  <a:pt x="4876517" y="3123832"/>
                </a:lnTo>
                <a:lnTo>
                  <a:pt x="0" y="3123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028700" y="4323178"/>
            <a:ext cx="4755337" cy="209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52"/>
              </a:lnSpc>
              <a:spcBef>
                <a:spcPct val="0"/>
              </a:spcBef>
            </a:pPr>
            <a:r>
              <a:rPr lang="en-US" sz="6425" dirty="0">
                <a:solidFill>
                  <a:srgbClr val="000000"/>
                </a:solidFill>
                <a:latin typeface="Fira Sans Semi-Bold"/>
              </a:rPr>
              <a:t>Besoins non fonctionnels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62855" y="299119"/>
            <a:ext cx="6337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7FB5BF"/>
                </a:solidFill>
                <a:latin typeface="Fira Sans Medium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15400" y="270544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Ergonomie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81402" y="4089815"/>
            <a:ext cx="6337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7FB5BF"/>
                </a:solidFill>
                <a:latin typeface="Fira Sans Medium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63800" y="4075528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000000"/>
                </a:solidFill>
                <a:latin typeface="Fira Sans Medium"/>
              </a:rPr>
              <a:t>Portabilité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018D90E-6115-49F3-9154-C6A24EE00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7200900"/>
            <a:ext cx="2533650" cy="2518019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BA9E94F2-4EDA-4D1E-8D4C-270AAA7DFBBD}"/>
              </a:ext>
            </a:extLst>
          </p:cNvPr>
          <p:cNvSpPr txBox="1"/>
          <p:nvPr/>
        </p:nvSpPr>
        <p:spPr>
          <a:xfrm>
            <a:off x="8827143" y="6413280"/>
            <a:ext cx="6337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7FB5BF"/>
                </a:solidFill>
                <a:latin typeface="Fira Sans Medium"/>
              </a:rPr>
              <a:t>03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A489ABE2-9325-4141-A938-881ABBB077F3}"/>
              </a:ext>
            </a:extLst>
          </p:cNvPr>
          <p:cNvSpPr txBox="1"/>
          <p:nvPr/>
        </p:nvSpPr>
        <p:spPr>
          <a:xfrm>
            <a:off x="9906000" y="6431613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 err="1">
                <a:solidFill>
                  <a:srgbClr val="000000"/>
                </a:solidFill>
                <a:latin typeface="Fira Sans Medium"/>
              </a:rPr>
              <a:t>Évolutivité</a:t>
            </a:r>
            <a:endParaRPr lang="en-US" sz="3000" spc="-60" dirty="0">
              <a:solidFill>
                <a:srgbClr val="000000"/>
              </a:solidFill>
              <a:latin typeface="Fira Sans Medium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78895ECF-E2EA-43D2-9450-B10CE9795844}"/>
              </a:ext>
            </a:extLst>
          </p:cNvPr>
          <p:cNvSpPr txBox="1"/>
          <p:nvPr/>
        </p:nvSpPr>
        <p:spPr>
          <a:xfrm>
            <a:off x="17337482" y="8897550"/>
            <a:ext cx="935278" cy="117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3200" dirty="0">
                <a:solidFill>
                  <a:srgbClr val="000000"/>
                </a:solidFill>
                <a:latin typeface="Open Sans Bold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329</Words>
  <Application>Microsoft Office PowerPoint</Application>
  <PresentationFormat>Personnalisé</PresentationFormat>
  <Paragraphs>128</Paragraphs>
  <Slides>30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5" baseType="lpstr">
      <vt:lpstr>Lovelo</vt:lpstr>
      <vt:lpstr>Open Sans</vt:lpstr>
      <vt:lpstr>Open Sans Bold</vt:lpstr>
      <vt:lpstr>Lovelace Text Bold</vt:lpstr>
      <vt:lpstr>Open Sauce Bold</vt:lpstr>
      <vt:lpstr>Telegraf Bold</vt:lpstr>
      <vt:lpstr>Calibri</vt:lpstr>
      <vt:lpstr>Fira Sans Semi-Bold</vt:lpstr>
      <vt:lpstr>Open Sauce</vt:lpstr>
      <vt:lpstr>Fira Sans</vt:lpstr>
      <vt:lpstr>Libre Baskerville</vt:lpstr>
      <vt:lpstr>Arial</vt:lpstr>
      <vt:lpstr>Fira Sans Extra Condensed</vt:lpstr>
      <vt:lpstr>Fira Sans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d'entreprise Plan d'action commercial Géométrique en Vert noir et blanc</dc:title>
  <cp:lastModifiedBy>MALEK ATTOUCHI</cp:lastModifiedBy>
  <cp:revision>36</cp:revision>
  <dcterms:created xsi:type="dcterms:W3CDTF">2006-08-16T00:00:00Z</dcterms:created>
  <dcterms:modified xsi:type="dcterms:W3CDTF">2024-04-16T22:34:32Z</dcterms:modified>
  <dc:identifier>DAF8MZ_AI9o</dc:identifier>
</cp:coreProperties>
</file>